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1" r:id="rId4"/>
    <p:sldId id="266" r:id="rId5"/>
    <p:sldId id="272" r:id="rId6"/>
    <p:sldId id="260" r:id="rId7"/>
    <p:sldId id="274" r:id="rId8"/>
    <p:sldId id="275" r:id="rId9"/>
    <p:sldId id="276" r:id="rId10"/>
    <p:sldId id="273" r:id="rId11"/>
    <p:sldId id="277" r:id="rId12"/>
    <p:sldId id="278" r:id="rId13"/>
    <p:sldId id="279" r:id="rId14"/>
    <p:sldId id="280" r:id="rId15"/>
    <p:sldId id="281" r:id="rId16"/>
    <p:sldId id="283" r:id="rId17"/>
    <p:sldId id="282" r:id="rId18"/>
    <p:sldId id="284" r:id="rId19"/>
    <p:sldId id="28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8" autoAdjust="0"/>
    <p:restoredTop sz="94660"/>
  </p:normalViewPr>
  <p:slideViewPr>
    <p:cSldViewPr>
      <p:cViewPr>
        <p:scale>
          <a:sx n="100" d="100"/>
          <a:sy n="100" d="100"/>
        </p:scale>
        <p:origin x="57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irchild A-10C Thunderbolt II aircraft pictur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3" b="23039"/>
          <a:stretch/>
        </p:blipFill>
        <p:spPr bwMode="auto">
          <a:xfrm>
            <a:off x="0" y="2947915"/>
            <a:ext cx="12192000" cy="3991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Fairchild A-10C Thunderbolt II aircraft pictur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96" b="23039"/>
          <a:stretch/>
        </p:blipFill>
        <p:spPr bwMode="auto">
          <a:xfrm>
            <a:off x="0" y="0"/>
            <a:ext cx="12192000" cy="175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airchild A-10C Thunderbolt II aircraft pictur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90" b="32201"/>
          <a:stretch/>
        </p:blipFill>
        <p:spPr bwMode="auto">
          <a:xfrm>
            <a:off x="0" y="8961"/>
            <a:ext cx="12192000" cy="199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airchild A-10C Thunderbolt II aircraft pictur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90" b="35014"/>
          <a:stretch/>
        </p:blipFill>
        <p:spPr bwMode="auto">
          <a:xfrm>
            <a:off x="0" y="8962"/>
            <a:ext cx="12192000" cy="176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jrA9j5LQoWsG4SpS8i79Qg" TargetMode="External"/><Relationship Id="rId2" Type="http://schemas.openxmlformats.org/officeDocument/2006/relationships/hyperlink" Target="http://flightcontrol-master.github.io/MOOSE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FlightControl-Master/MOOSE/tree/master/Moose%20Test%20Missions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slack.com/" TargetMode="External"/><Relationship Id="rId2" Type="http://schemas.openxmlformats.org/officeDocument/2006/relationships/hyperlink" Target="https://www.skype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lightcontrol.slack.com/messages/moos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DECLARE a POLYGON ZONE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0"/>
            <a:ext cx="9784080" cy="2698919"/>
          </a:xfrm>
        </p:spPr>
        <p:txBody>
          <a:bodyPr>
            <a:normAutofit fontScale="92500" lnSpcReduction="10000"/>
          </a:bodyPr>
          <a:lstStyle/>
          <a:p>
            <a:r>
              <a:rPr lang="nl-BE" dirty="0"/>
              <a:t>The </a:t>
            </a:r>
            <a:r>
              <a:rPr lang="nl-BE" b="1" dirty="0" err="1"/>
              <a:t>GroupPolygon</a:t>
            </a:r>
            <a:r>
              <a:rPr lang="nl-BE" dirty="0"/>
              <a:t> object </a:t>
            </a:r>
            <a:r>
              <a:rPr lang="nl-BE" dirty="0" err="1"/>
              <a:t>defines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</a:t>
            </a:r>
            <a:r>
              <a:rPr lang="nl-BE" dirty="0" err="1"/>
              <a:t>polygon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its</a:t>
            </a:r>
            <a:r>
              <a:rPr lang="nl-BE" dirty="0"/>
              <a:t> </a:t>
            </a:r>
            <a:r>
              <a:rPr lang="nl-BE" dirty="0" err="1"/>
              <a:t>waypoints</a:t>
            </a:r>
            <a:r>
              <a:rPr lang="nl-BE" dirty="0"/>
              <a:t> as </a:t>
            </a:r>
            <a:r>
              <a:rPr lang="nl-BE" dirty="0" err="1"/>
              <a:t>defined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Editor. </a:t>
            </a:r>
            <a:r>
              <a:rPr lang="nl-BE" dirty="0" err="1"/>
              <a:t>Note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polygon</a:t>
            </a:r>
            <a:r>
              <a:rPr lang="nl-BE" dirty="0"/>
              <a:t> does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“</a:t>
            </a:r>
            <a:r>
              <a:rPr lang="nl-BE" dirty="0" err="1"/>
              <a:t>closed</a:t>
            </a:r>
            <a:r>
              <a:rPr lang="nl-BE" dirty="0"/>
              <a:t>”, </a:t>
            </a:r>
            <a:r>
              <a:rPr lang="nl-BE" dirty="0" err="1"/>
              <a:t>the</a:t>
            </a:r>
            <a:r>
              <a:rPr lang="nl-BE" dirty="0"/>
              <a:t> first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last </a:t>
            </a:r>
            <a:r>
              <a:rPr lang="nl-BE" dirty="0" err="1"/>
              <a:t>waypoints</a:t>
            </a:r>
            <a:r>
              <a:rPr lang="nl-BE" dirty="0"/>
              <a:t> are </a:t>
            </a:r>
            <a:r>
              <a:rPr lang="nl-BE" dirty="0" err="1"/>
              <a:t>automatically</a:t>
            </a:r>
            <a:r>
              <a:rPr lang="nl-BE" dirty="0"/>
              <a:t> </a:t>
            </a:r>
            <a:r>
              <a:rPr lang="nl-BE" dirty="0" err="1"/>
              <a:t>connected</a:t>
            </a:r>
            <a:r>
              <a:rPr lang="nl-BE" dirty="0"/>
              <a:t>. It is </a:t>
            </a:r>
            <a:r>
              <a:rPr lang="nl-BE" dirty="0" err="1"/>
              <a:t>preferred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set </a:t>
            </a:r>
            <a:r>
              <a:rPr lang="nl-BE" dirty="0" err="1"/>
              <a:t>the</a:t>
            </a:r>
            <a:r>
              <a:rPr lang="nl-BE" dirty="0"/>
              <a:t> “Late </a:t>
            </a:r>
            <a:r>
              <a:rPr lang="nl-BE" dirty="0" err="1"/>
              <a:t>Activation</a:t>
            </a:r>
            <a:r>
              <a:rPr lang="nl-BE" dirty="0"/>
              <a:t>” of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, but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required</a:t>
            </a:r>
            <a:r>
              <a:rPr lang="nl-BE" dirty="0"/>
              <a:t>.</a:t>
            </a:r>
          </a:p>
          <a:p>
            <a:r>
              <a:rPr lang="nl-BE" dirty="0"/>
              <a:t>The </a:t>
            </a:r>
            <a:r>
              <a:rPr lang="nl-BE" b="1" dirty="0" err="1"/>
              <a:t>PolygonZone</a:t>
            </a:r>
            <a:r>
              <a:rPr lang="nl-BE" dirty="0"/>
              <a:t> object is </a:t>
            </a:r>
            <a:r>
              <a:rPr lang="nl-BE" dirty="0" err="1"/>
              <a:t>declared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ZONE_POLYGON class New() </a:t>
            </a:r>
            <a:r>
              <a:rPr lang="nl-BE" dirty="0" err="1"/>
              <a:t>constructor</a:t>
            </a:r>
            <a:r>
              <a:rPr lang="nl-BE" dirty="0"/>
              <a:t>.</a:t>
            </a:r>
          </a:p>
          <a:p>
            <a:r>
              <a:rPr lang="nl-BE" dirty="0"/>
              <a:t>The New() </a:t>
            </a:r>
            <a:r>
              <a:rPr lang="nl-BE" dirty="0" err="1"/>
              <a:t>constructor</a:t>
            </a:r>
            <a:r>
              <a:rPr lang="nl-BE" dirty="0"/>
              <a:t> takes 2 parameters: </a:t>
            </a:r>
          </a:p>
          <a:p>
            <a:pPr lvl="1"/>
            <a:r>
              <a:rPr lang="nl-BE" dirty="0"/>
              <a:t>A free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choose</a:t>
            </a:r>
            <a:r>
              <a:rPr lang="nl-BE" dirty="0"/>
              <a:t> name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lvl="1"/>
            <a:r>
              <a:rPr lang="nl-BE" dirty="0"/>
              <a:t>A GROUP object (in </a:t>
            </a:r>
            <a:r>
              <a:rPr lang="nl-BE" dirty="0" err="1"/>
              <a:t>this</a:t>
            </a:r>
            <a:r>
              <a:rPr lang="nl-BE" dirty="0"/>
              <a:t> case </a:t>
            </a:r>
            <a:r>
              <a:rPr lang="nl-BE" b="1" dirty="0" err="1"/>
              <a:t>GroupPolygon</a:t>
            </a:r>
            <a:r>
              <a:rPr lang="nl-BE" dirty="0"/>
              <a:t>).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26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GroupPolygon</a:t>
            </a:r>
            <a:r>
              <a:rPr lang="nl-BE" sz="2400" b="1" dirty="0"/>
              <a:t> = </a:t>
            </a:r>
            <a:r>
              <a:rPr lang="nl-BE" sz="2400" b="1" dirty="0" err="1"/>
              <a:t>GROUP:FindByName</a:t>
            </a:r>
            <a:r>
              <a:rPr lang="nl-BE" sz="2400" b="1" dirty="0"/>
              <a:t>( “Group Name” )</a:t>
            </a:r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PolygonZone</a:t>
            </a:r>
            <a:r>
              <a:rPr lang="nl-BE" sz="2400" b="1" dirty="0"/>
              <a:t> = </a:t>
            </a:r>
            <a:r>
              <a:rPr lang="nl-BE" sz="2400" b="1" dirty="0" err="1"/>
              <a:t>ZONE_POLYGON:New</a:t>
            </a:r>
            <a:r>
              <a:rPr lang="nl-BE" sz="2400" b="1" dirty="0"/>
              <a:t>( “Zone Name”, </a:t>
            </a:r>
            <a:r>
              <a:rPr lang="nl-BE" sz="2400" b="1" dirty="0" err="1"/>
              <a:t>GroupPolygon</a:t>
            </a:r>
            <a:r>
              <a:rPr lang="nl-BE" sz="2400" b="1" dirty="0"/>
              <a:t> )</a:t>
            </a:r>
            <a:endParaRPr lang="nl-BE" sz="1600" b="1" dirty="0"/>
          </a:p>
        </p:txBody>
      </p:sp>
    </p:spTree>
    <p:extLst>
      <p:ext uri="{BB962C8B-B14F-4D97-AF65-F5344CB8AC3E}">
        <p14:creationId xmlns:p14="http://schemas.microsoft.com/office/powerpoint/2010/main" val="3740764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/>
              <a:t>ZONE </a:t>
            </a:r>
            <a:r>
              <a:rPr lang="nl-BE" dirty="0" err="1"/>
              <a:t>validation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err="1"/>
              <a:t>APIs</a:t>
            </a:r>
            <a:endParaRPr lang="nl-BE" dirty="0"/>
          </a:p>
          <a:p>
            <a:pPr algn="l"/>
            <a:r>
              <a:rPr lang="nl-BE" dirty="0" err="1"/>
              <a:t>Examples</a:t>
            </a:r>
            <a:endParaRPr lang="en-US" dirty="0"/>
          </a:p>
        </p:txBody>
      </p:sp>
      <p:cxnSp>
        <p:nvCxnSpPr>
          <p:cNvPr id="12" name="Straight Connector 27"/>
          <p:cNvCxnSpPr>
            <a:stCxn id="19" idx="0"/>
            <a:endCxn id="18" idx="2"/>
          </p:cNvCxnSpPr>
          <p:nvPr/>
        </p:nvCxnSpPr>
        <p:spPr>
          <a:xfrm flipV="1">
            <a:off x="6771008" y="4239009"/>
            <a:ext cx="0" cy="450005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7"/>
          <p:cNvCxnSpPr>
            <a:stCxn id="15" idx="0"/>
            <a:endCxn id="19" idx="2"/>
          </p:cNvCxnSpPr>
          <p:nvPr/>
        </p:nvCxnSpPr>
        <p:spPr>
          <a:xfrm flipV="1">
            <a:off x="6771008" y="5319021"/>
            <a:ext cx="0" cy="450004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bogen verbindingslijn 13"/>
          <p:cNvCxnSpPr>
            <a:stCxn id="17" idx="0"/>
            <a:endCxn id="19" idx="2"/>
          </p:cNvCxnSpPr>
          <p:nvPr/>
        </p:nvCxnSpPr>
        <p:spPr>
          <a:xfrm rot="16200000" flipV="1">
            <a:off x="7572674" y="4517355"/>
            <a:ext cx="466318" cy="2069650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fgeronde rechthoek 14"/>
          <p:cNvSpPr/>
          <p:nvPr/>
        </p:nvSpPr>
        <p:spPr>
          <a:xfrm>
            <a:off x="5825997" y="5769025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ZONE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Afgeronde rechthoek 31"/>
          <p:cNvSpPr/>
          <p:nvPr/>
        </p:nvSpPr>
        <p:spPr>
          <a:xfrm>
            <a:off x="5645995" y="6219030"/>
            <a:ext cx="810009" cy="360003"/>
          </a:xfrm>
          <a:prstGeom prst="roundRect">
            <a:avLst>
              <a:gd name="adj" fmla="val 29381"/>
            </a:avLst>
          </a:prstGeom>
          <a:solidFill>
            <a:schemeClr val="bg1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Zone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7" name="Afgeronde rechthoek 16"/>
          <p:cNvSpPr/>
          <p:nvPr/>
        </p:nvSpPr>
        <p:spPr>
          <a:xfrm>
            <a:off x="7895647" y="5785339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ZONE_UNIT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Afgeronde rechthoek 18"/>
          <p:cNvSpPr/>
          <p:nvPr/>
        </p:nvSpPr>
        <p:spPr>
          <a:xfrm>
            <a:off x="5825997" y="3609002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ZONE_BASE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Afgeronde rechthoek 18"/>
          <p:cNvSpPr/>
          <p:nvPr/>
        </p:nvSpPr>
        <p:spPr>
          <a:xfrm>
            <a:off x="5825997" y="4689014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ZONE_RADIUS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0" name="Afgeronde rechthoek 19"/>
          <p:cNvSpPr/>
          <p:nvPr/>
        </p:nvSpPr>
        <p:spPr>
          <a:xfrm>
            <a:off x="9966043" y="4689014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POLYGON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1" name="Gebogen verbindingslijn 20"/>
          <p:cNvCxnSpPr>
            <a:stCxn id="20" idx="0"/>
            <a:endCxn id="18" idx="2"/>
          </p:cNvCxnSpPr>
          <p:nvPr/>
        </p:nvCxnSpPr>
        <p:spPr>
          <a:xfrm rot="16200000" flipV="1">
            <a:off x="8616029" y="2393989"/>
            <a:ext cx="450005" cy="4140046"/>
          </a:xfrm>
          <a:prstGeom prst="bentConnector3">
            <a:avLst>
              <a:gd name="adj1" fmla="val 50000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fgeronde rechthoek 18"/>
          <p:cNvSpPr/>
          <p:nvPr/>
        </p:nvSpPr>
        <p:spPr>
          <a:xfrm>
            <a:off x="2765963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Afgeronde rechthoek 18"/>
          <p:cNvSpPr/>
          <p:nvPr/>
        </p:nvSpPr>
        <p:spPr>
          <a:xfrm>
            <a:off x="2765963" y="4419011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4" name="Afgeronde rechthoek 18"/>
          <p:cNvSpPr/>
          <p:nvPr/>
        </p:nvSpPr>
        <p:spPr>
          <a:xfrm>
            <a:off x="2765963" y="5229020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CLIENT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5" name="Oval 7"/>
          <p:cNvSpPr/>
          <p:nvPr/>
        </p:nvSpPr>
        <p:spPr>
          <a:xfrm>
            <a:off x="4835986" y="3789004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Rechte verbindingslijn 25"/>
          <p:cNvCxnSpPr>
            <a:stCxn id="25" idx="2"/>
          </p:cNvCxnSpPr>
          <p:nvPr/>
        </p:nvCxnSpPr>
        <p:spPr>
          <a:xfrm flipH="1">
            <a:off x="4655984" y="3879005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7"/>
          <p:cNvSpPr/>
          <p:nvPr/>
        </p:nvSpPr>
        <p:spPr>
          <a:xfrm>
            <a:off x="4835986" y="4599013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Rechte verbindingslijn 27"/>
          <p:cNvCxnSpPr>
            <a:stCxn id="27" idx="2"/>
          </p:cNvCxnSpPr>
          <p:nvPr/>
        </p:nvCxnSpPr>
        <p:spPr>
          <a:xfrm flipH="1">
            <a:off x="4655984" y="4689014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7"/>
          <p:cNvSpPr/>
          <p:nvPr/>
        </p:nvSpPr>
        <p:spPr>
          <a:xfrm>
            <a:off x="4835986" y="5409022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Rechte verbindingslijn 29"/>
          <p:cNvCxnSpPr>
            <a:stCxn id="29" idx="2"/>
          </p:cNvCxnSpPr>
          <p:nvPr/>
        </p:nvCxnSpPr>
        <p:spPr>
          <a:xfrm flipH="1">
            <a:off x="4655984" y="5499023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/>
          <p:cNvCxnSpPr>
            <a:stCxn id="25" idx="6"/>
            <a:endCxn id="18" idx="1"/>
          </p:cNvCxnSpPr>
          <p:nvPr/>
        </p:nvCxnSpPr>
        <p:spPr>
          <a:xfrm>
            <a:off x="5015988" y="3879005"/>
            <a:ext cx="810009" cy="45001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>
            <a:stCxn id="27" idx="6"/>
            <a:endCxn id="18" idx="1"/>
          </p:cNvCxnSpPr>
          <p:nvPr/>
        </p:nvCxnSpPr>
        <p:spPr>
          <a:xfrm flipV="1">
            <a:off x="5015988" y="3924006"/>
            <a:ext cx="810009" cy="765008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>
            <a:stCxn id="29" idx="6"/>
            <a:endCxn id="18" idx="1"/>
          </p:cNvCxnSpPr>
          <p:nvPr/>
        </p:nvCxnSpPr>
        <p:spPr>
          <a:xfrm flipV="1">
            <a:off x="5015988" y="3924006"/>
            <a:ext cx="810009" cy="1575017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07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Validate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 </a:t>
            </a:r>
            <a:r>
              <a:rPr lang="nl-BE" dirty="0" err="1"/>
              <a:t>presence</a:t>
            </a:r>
            <a:r>
              <a:rPr lang="nl-BE" dirty="0"/>
              <a:t> in a zone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789004"/>
            <a:ext cx="9784080" cy="2700030"/>
          </a:xfrm>
        </p:spPr>
        <p:txBody>
          <a:bodyPr anchor="ctr">
            <a:normAutofit fontScale="92500"/>
          </a:bodyPr>
          <a:lstStyle/>
          <a:p>
            <a:r>
              <a:rPr lang="nl-BE" dirty="0"/>
              <a:t>The </a:t>
            </a:r>
            <a:r>
              <a:rPr lang="nl-BE" b="1" dirty="0"/>
              <a:t>Group</a:t>
            </a:r>
            <a:r>
              <a:rPr lang="nl-BE" dirty="0"/>
              <a:t> is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, </a:t>
            </a:r>
            <a:r>
              <a:rPr lang="nl-BE" dirty="0" err="1"/>
              <a:t>wrapped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a </a:t>
            </a:r>
            <a:r>
              <a:rPr lang="nl-BE" b="1" dirty="0"/>
              <a:t>GROUP</a:t>
            </a:r>
            <a:r>
              <a:rPr lang="nl-BE" dirty="0"/>
              <a:t> object.</a:t>
            </a:r>
          </a:p>
          <a:p>
            <a:r>
              <a:rPr lang="nl-BE" b="1" dirty="0"/>
              <a:t>GROUP</a:t>
            </a:r>
            <a:r>
              <a:rPr lang="nl-BE" dirty="0"/>
              <a:t> </a:t>
            </a:r>
            <a:r>
              <a:rPr lang="nl-BE" dirty="0" err="1"/>
              <a:t>implements</a:t>
            </a:r>
            <a:r>
              <a:rPr lang="nl-BE" dirty="0"/>
              <a:t> 3 zone </a:t>
            </a:r>
            <a:r>
              <a:rPr lang="nl-BE" dirty="0" err="1"/>
              <a:t>presence</a:t>
            </a:r>
            <a:r>
              <a:rPr lang="nl-BE" dirty="0"/>
              <a:t> </a:t>
            </a:r>
            <a:r>
              <a:rPr lang="nl-BE" dirty="0" err="1"/>
              <a:t>validation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:</a:t>
            </a:r>
          </a:p>
          <a:p>
            <a:pPr lvl="1"/>
            <a:r>
              <a:rPr lang="nl-BE" b="1" dirty="0" err="1"/>
              <a:t>IsCompletelyInZone</a:t>
            </a:r>
            <a:r>
              <a:rPr lang="nl-BE" dirty="0"/>
              <a:t>()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location</a:t>
            </a:r>
            <a:r>
              <a:rPr lang="nl-BE" dirty="0"/>
              <a:t> of </a:t>
            </a:r>
            <a:r>
              <a:rPr lang="nl-BE" dirty="0" err="1"/>
              <a:t>all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units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 are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pPr lvl="1"/>
            <a:r>
              <a:rPr lang="nl-BE" b="1" dirty="0" err="1"/>
              <a:t>IsPartlyInZone</a:t>
            </a:r>
            <a:r>
              <a:rPr lang="nl-BE" dirty="0"/>
              <a:t>()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location</a:t>
            </a:r>
            <a:r>
              <a:rPr lang="nl-BE" dirty="0"/>
              <a:t> of </a:t>
            </a:r>
            <a:r>
              <a:rPr lang="nl-BE" dirty="0" err="1"/>
              <a:t>some</a:t>
            </a:r>
            <a:r>
              <a:rPr lang="nl-BE" dirty="0"/>
              <a:t> units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 are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pPr lvl="1"/>
            <a:r>
              <a:rPr lang="nl-BE" b="1" dirty="0" err="1"/>
              <a:t>IsNotInZone</a:t>
            </a:r>
            <a:r>
              <a:rPr lang="nl-BE" dirty="0"/>
              <a:t>()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no unit </a:t>
            </a:r>
            <a:r>
              <a:rPr lang="nl-BE" dirty="0" err="1"/>
              <a:t>location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group</a:t>
            </a:r>
            <a:r>
              <a:rPr lang="nl-BE" dirty="0"/>
              <a:t> is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r>
              <a:rPr lang="nl-BE" b="1" dirty="0" err="1"/>
              <a:t>ZoneObject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a ZONE_RADIUS, ZONE, ZONE_UNIT or ZONE_POLYGON object.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Group</a:t>
            </a:r>
            <a:r>
              <a:rPr lang="nl-BE" sz="2400" dirty="0"/>
              <a:t> = </a:t>
            </a:r>
            <a:r>
              <a:rPr lang="nl-BE" sz="2400" b="1" dirty="0" err="1"/>
              <a:t>GROUP</a:t>
            </a:r>
            <a:r>
              <a:rPr lang="nl-BE" sz="2400" dirty="0" err="1"/>
              <a:t>:FindByName</a:t>
            </a:r>
            <a:r>
              <a:rPr lang="nl-BE" sz="2400" dirty="0"/>
              <a:t>( “Group Name”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CompletelyInZone</a:t>
            </a:r>
            <a:r>
              <a:rPr lang="nl-BE" sz="2400" dirty="0"/>
              <a:t> = </a:t>
            </a:r>
            <a:r>
              <a:rPr lang="nl-BE" sz="2400" b="1" dirty="0" err="1"/>
              <a:t>Group:IsCompletelyInZone</a:t>
            </a:r>
            <a:r>
              <a:rPr lang="nl-BE" sz="2400" dirty="0"/>
              <a:t>( </a:t>
            </a:r>
            <a:r>
              <a:rPr lang="nl-BE" sz="2400" b="1" dirty="0" err="1"/>
              <a:t>ZoneObject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PartlyInZone</a:t>
            </a:r>
            <a:r>
              <a:rPr lang="nl-BE" sz="2400" dirty="0"/>
              <a:t> = </a:t>
            </a:r>
            <a:r>
              <a:rPr lang="nl-BE" sz="2400" b="1" dirty="0" err="1"/>
              <a:t>Group:IsPartlyInZone</a:t>
            </a:r>
            <a:r>
              <a:rPr lang="nl-BE" sz="2400" dirty="0"/>
              <a:t>( </a:t>
            </a:r>
            <a:r>
              <a:rPr lang="nl-BE" sz="2400" b="1" dirty="0" err="1"/>
              <a:t>ZoneObject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NotInZone</a:t>
            </a:r>
            <a:r>
              <a:rPr lang="nl-BE" sz="2400" dirty="0"/>
              <a:t> = </a:t>
            </a:r>
            <a:r>
              <a:rPr lang="nl-BE" sz="2400" b="1" dirty="0" err="1"/>
              <a:t>Group:IsNotInZone</a:t>
            </a:r>
            <a:r>
              <a:rPr lang="nl-BE" sz="2400" dirty="0"/>
              <a:t>( </a:t>
            </a:r>
            <a:r>
              <a:rPr lang="nl-BE" sz="2400" b="1" dirty="0" err="1"/>
              <a:t>ZoneObject</a:t>
            </a:r>
            <a:r>
              <a:rPr lang="nl-BE" sz="2400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27513990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Validate</a:t>
            </a:r>
            <a:r>
              <a:rPr lang="nl-BE" dirty="0"/>
              <a:t> UNIT (&amp; CLIENT) </a:t>
            </a:r>
            <a:r>
              <a:rPr lang="nl-BE" dirty="0" err="1"/>
              <a:t>presence</a:t>
            </a:r>
            <a:r>
              <a:rPr lang="nl-BE" dirty="0"/>
              <a:t> in a zone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789004"/>
            <a:ext cx="9784080" cy="2700030"/>
          </a:xfrm>
        </p:spPr>
        <p:txBody>
          <a:bodyPr anchor="ctr">
            <a:normAutofit fontScale="92500"/>
          </a:bodyPr>
          <a:lstStyle/>
          <a:p>
            <a:r>
              <a:rPr lang="nl-BE" dirty="0"/>
              <a:t>The </a:t>
            </a:r>
            <a:r>
              <a:rPr lang="nl-BE" b="1" dirty="0"/>
              <a:t>Unit</a:t>
            </a:r>
            <a:r>
              <a:rPr lang="nl-BE" dirty="0"/>
              <a:t> is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 unit, </a:t>
            </a:r>
            <a:r>
              <a:rPr lang="nl-BE" dirty="0" err="1"/>
              <a:t>wrapped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a </a:t>
            </a:r>
            <a:r>
              <a:rPr lang="nl-BE" b="1" dirty="0"/>
              <a:t>UNIT</a:t>
            </a:r>
            <a:r>
              <a:rPr lang="nl-BE" dirty="0"/>
              <a:t> object.</a:t>
            </a:r>
          </a:p>
          <a:p>
            <a:r>
              <a:rPr lang="nl-BE" b="1" dirty="0"/>
              <a:t>UNIT</a:t>
            </a:r>
            <a:r>
              <a:rPr lang="nl-BE" dirty="0"/>
              <a:t> </a:t>
            </a:r>
            <a:r>
              <a:rPr lang="nl-BE" dirty="0" err="1"/>
              <a:t>implements</a:t>
            </a:r>
            <a:r>
              <a:rPr lang="nl-BE" dirty="0"/>
              <a:t> 2 zone </a:t>
            </a:r>
            <a:r>
              <a:rPr lang="nl-BE" dirty="0" err="1"/>
              <a:t>presence</a:t>
            </a:r>
            <a:r>
              <a:rPr lang="nl-BE" dirty="0"/>
              <a:t> </a:t>
            </a:r>
            <a:r>
              <a:rPr lang="nl-BE" dirty="0" err="1"/>
              <a:t>validation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:</a:t>
            </a:r>
          </a:p>
          <a:p>
            <a:pPr lvl="1"/>
            <a:r>
              <a:rPr lang="nl-BE" b="1" dirty="0" err="1"/>
              <a:t>IsInZone</a:t>
            </a:r>
            <a:r>
              <a:rPr lang="nl-BE" dirty="0"/>
              <a:t>()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unit </a:t>
            </a:r>
            <a:r>
              <a:rPr lang="nl-BE" dirty="0" err="1"/>
              <a:t>location</a:t>
            </a:r>
            <a:r>
              <a:rPr lang="nl-BE" dirty="0"/>
              <a:t> is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pPr lvl="1"/>
            <a:r>
              <a:rPr lang="nl-BE" b="1" dirty="0" err="1"/>
              <a:t>IsNotInZone</a:t>
            </a:r>
            <a:r>
              <a:rPr lang="nl-BE" dirty="0"/>
              <a:t>()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unit </a:t>
            </a:r>
            <a:r>
              <a:rPr lang="nl-BE" dirty="0" err="1"/>
              <a:t>location</a:t>
            </a:r>
            <a:r>
              <a:rPr lang="nl-BE" dirty="0"/>
              <a:t> is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r>
              <a:rPr lang="nl-BE" b="1" dirty="0" err="1"/>
              <a:t>ZoneObject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a ZONE_RADIUS, ZONE, ZONE_UNIT or ZONE_POLYGON object.</a:t>
            </a:r>
          </a:p>
          <a:p>
            <a:r>
              <a:rPr lang="nl-BE" dirty="0" err="1"/>
              <a:t>Since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CLIENT</a:t>
            </a:r>
            <a:r>
              <a:rPr lang="nl-BE" dirty="0"/>
              <a:t> class is </a:t>
            </a:r>
            <a:r>
              <a:rPr lang="nl-BE" dirty="0" err="1"/>
              <a:t>derived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UNIT</a:t>
            </a:r>
            <a:r>
              <a:rPr lang="nl-BE" dirty="0"/>
              <a:t> class, </a:t>
            </a:r>
            <a:r>
              <a:rPr lang="nl-BE" dirty="0" err="1"/>
              <a:t>the</a:t>
            </a:r>
            <a:r>
              <a:rPr lang="nl-BE" dirty="0"/>
              <a:t> CLIENT class </a:t>
            </a:r>
            <a:r>
              <a:rPr lang="nl-BE" dirty="0" err="1"/>
              <a:t>implements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same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620018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Unit</a:t>
            </a:r>
            <a:r>
              <a:rPr lang="nl-BE" sz="2400" dirty="0"/>
              <a:t> = </a:t>
            </a:r>
            <a:r>
              <a:rPr lang="nl-BE" sz="2400" b="1" dirty="0" err="1"/>
              <a:t>UNIT</a:t>
            </a:r>
            <a:r>
              <a:rPr lang="nl-BE" sz="2400" dirty="0" err="1"/>
              <a:t>:FindByName</a:t>
            </a:r>
            <a:r>
              <a:rPr lang="nl-BE" sz="2400" dirty="0"/>
              <a:t>( “Unit Name”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InZone</a:t>
            </a:r>
            <a:r>
              <a:rPr lang="nl-BE" sz="2400" dirty="0"/>
              <a:t> = </a:t>
            </a:r>
            <a:r>
              <a:rPr lang="nl-BE" sz="2400" b="1" dirty="0" err="1"/>
              <a:t>Unit:IsInZone</a:t>
            </a:r>
            <a:r>
              <a:rPr lang="nl-BE" sz="2400" dirty="0"/>
              <a:t>( </a:t>
            </a:r>
            <a:r>
              <a:rPr lang="nl-BE" sz="2400" b="1" dirty="0" err="1"/>
              <a:t>ZoneObject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NotInZone</a:t>
            </a:r>
            <a:r>
              <a:rPr lang="nl-BE" sz="2400" dirty="0"/>
              <a:t> = </a:t>
            </a:r>
            <a:r>
              <a:rPr lang="nl-BE" sz="2400" b="1" dirty="0" err="1"/>
              <a:t>Unit:IsNotInZone</a:t>
            </a:r>
            <a:r>
              <a:rPr lang="nl-BE" sz="2400" dirty="0"/>
              <a:t>( </a:t>
            </a:r>
            <a:r>
              <a:rPr lang="nl-BE" sz="2400" b="1" dirty="0" err="1"/>
              <a:t>ZoneObject</a:t>
            </a:r>
            <a:r>
              <a:rPr lang="nl-BE" sz="2400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356338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Validate</a:t>
            </a:r>
            <a:r>
              <a:rPr lang="nl-BE" dirty="0"/>
              <a:t> zone </a:t>
            </a:r>
            <a:r>
              <a:rPr lang="nl-BE" dirty="0" err="1"/>
              <a:t>presence</a:t>
            </a:r>
            <a:r>
              <a:rPr lang="nl-BE" dirty="0"/>
              <a:t> </a:t>
            </a:r>
            <a:r>
              <a:rPr lang="nl-BE" dirty="0" err="1"/>
              <a:t>through</a:t>
            </a:r>
            <a:r>
              <a:rPr lang="nl-BE" dirty="0"/>
              <a:t> a </a:t>
            </a:r>
            <a:r>
              <a:rPr lang="nl-BE" dirty="0" err="1"/>
              <a:t>location</a:t>
            </a:r>
            <a:r>
              <a:rPr lang="nl-BE" dirty="0"/>
              <a:t> or a point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4509012"/>
            <a:ext cx="9784080" cy="1980022"/>
          </a:xfrm>
        </p:spPr>
        <p:txBody>
          <a:bodyPr anchor="ctr">
            <a:normAutofit fontScale="92500" lnSpcReduction="20000"/>
          </a:bodyPr>
          <a:lstStyle/>
          <a:p>
            <a:r>
              <a:rPr lang="nl-BE" b="1" dirty="0" err="1"/>
              <a:t>ZoneObject</a:t>
            </a:r>
            <a:r>
              <a:rPr lang="nl-BE" dirty="0"/>
              <a:t> is </a:t>
            </a:r>
            <a:r>
              <a:rPr lang="nl-BE" dirty="0" err="1"/>
              <a:t>an</a:t>
            </a:r>
            <a:r>
              <a:rPr lang="nl-BE" dirty="0"/>
              <a:t> object of </a:t>
            </a:r>
            <a:r>
              <a:rPr lang="nl-BE" dirty="0" err="1"/>
              <a:t>any</a:t>
            </a:r>
            <a:r>
              <a:rPr lang="nl-BE" dirty="0"/>
              <a:t> zone class </a:t>
            </a:r>
            <a:r>
              <a:rPr lang="nl-BE" dirty="0" err="1"/>
              <a:t>derived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b="1" dirty="0"/>
              <a:t>ZONE_BASE</a:t>
            </a:r>
            <a:r>
              <a:rPr lang="nl-BE" dirty="0"/>
              <a:t>.</a:t>
            </a:r>
            <a:endParaRPr lang="nl-BE" b="1" dirty="0"/>
          </a:p>
          <a:p>
            <a:r>
              <a:rPr lang="nl-BE" b="1" dirty="0"/>
              <a:t>ZONE_BASE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derived</a:t>
            </a:r>
            <a:r>
              <a:rPr lang="nl-BE" dirty="0"/>
              <a:t> classes </a:t>
            </a:r>
            <a:r>
              <a:rPr lang="nl-BE" dirty="0" err="1"/>
              <a:t>implement</a:t>
            </a:r>
            <a:r>
              <a:rPr lang="nl-BE" dirty="0"/>
              <a:t> </a:t>
            </a:r>
            <a:r>
              <a:rPr lang="nl-BE" b="1" dirty="0"/>
              <a:t>2 </a:t>
            </a:r>
            <a:r>
              <a:rPr lang="nl-BE" b="1" dirty="0" err="1"/>
              <a:t>polymorphic</a:t>
            </a:r>
            <a:r>
              <a:rPr lang="nl-BE" b="1" dirty="0"/>
              <a:t> </a:t>
            </a:r>
            <a:r>
              <a:rPr lang="nl-BE" b="1" dirty="0" err="1"/>
              <a:t>methods</a:t>
            </a:r>
            <a:r>
              <a:rPr lang="nl-BE" dirty="0"/>
              <a:t>:</a:t>
            </a:r>
          </a:p>
          <a:p>
            <a:pPr lvl="1"/>
            <a:r>
              <a:rPr lang="nl-BE" b="1" dirty="0"/>
              <a:t>ZoneObject:IsPointVec2InZone( PointVec2 )</a:t>
            </a:r>
            <a:r>
              <a:rPr lang="nl-BE" dirty="0"/>
              <a:t>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a 2D point is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lvl="1"/>
            <a:r>
              <a:rPr lang="nl-BE" b="1" dirty="0"/>
              <a:t>ZoneObject:IsPointVec3InZone</a:t>
            </a:r>
            <a:r>
              <a:rPr lang="nl-BE" dirty="0"/>
              <a:t>( </a:t>
            </a:r>
            <a:r>
              <a:rPr lang="nl-BE" b="1" dirty="0"/>
              <a:t>PointVec3</a:t>
            </a:r>
            <a:r>
              <a:rPr lang="nl-BE" dirty="0"/>
              <a:t> )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if</a:t>
            </a:r>
            <a:r>
              <a:rPr lang="nl-BE" dirty="0"/>
              <a:t> a 3D point is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r>
              <a:rPr lang="nl-BE" b="1" dirty="0"/>
              <a:t>GROUP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b="1" dirty="0"/>
              <a:t>UNIT</a:t>
            </a:r>
            <a:r>
              <a:rPr lang="nl-BE" dirty="0"/>
              <a:t> (&amp; </a:t>
            </a:r>
            <a:r>
              <a:rPr lang="nl-BE" b="1" dirty="0"/>
              <a:t>CLIENT</a:t>
            </a:r>
            <a:r>
              <a:rPr lang="nl-BE" dirty="0"/>
              <a:t>) </a:t>
            </a:r>
            <a:r>
              <a:rPr lang="nl-BE" dirty="0" err="1"/>
              <a:t>use</a:t>
            </a:r>
            <a:r>
              <a:rPr lang="nl-BE" dirty="0"/>
              <a:t> these </a:t>
            </a:r>
            <a:r>
              <a:rPr lang="nl-BE" b="1" dirty="0"/>
              <a:t>2 ZONE_BASE </a:t>
            </a:r>
            <a:r>
              <a:rPr lang="nl-BE" dirty="0" err="1"/>
              <a:t>polymorphic</a:t>
            </a:r>
            <a:r>
              <a:rPr lang="nl-BE" b="1" dirty="0"/>
              <a:t> </a:t>
            </a:r>
            <a:r>
              <a:rPr lang="nl-BE" dirty="0" err="1"/>
              <a:t>methods</a:t>
            </a:r>
            <a:r>
              <a:rPr lang="nl-BE" dirty="0"/>
              <a:t> </a:t>
            </a:r>
            <a:r>
              <a:rPr lang="nl-BE" dirty="0" err="1"/>
              <a:t>when</a:t>
            </a:r>
            <a:r>
              <a:rPr lang="nl-BE" dirty="0"/>
              <a:t> </a:t>
            </a:r>
            <a:r>
              <a:rPr lang="nl-BE" dirty="0" err="1"/>
              <a:t>validating</a:t>
            </a:r>
            <a:r>
              <a:rPr lang="nl-BE" dirty="0"/>
              <a:t> zone </a:t>
            </a:r>
            <a:r>
              <a:rPr lang="nl-BE" dirty="0" err="1"/>
              <a:t>presence</a:t>
            </a:r>
            <a:r>
              <a:rPr lang="nl-BE" dirty="0"/>
              <a:t>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216002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Unit</a:t>
            </a:r>
            <a:r>
              <a:rPr lang="nl-BE" sz="2400" dirty="0"/>
              <a:t> = </a:t>
            </a:r>
            <a:r>
              <a:rPr lang="nl-BE" sz="2400" b="1" dirty="0" err="1"/>
              <a:t>UNIT</a:t>
            </a:r>
            <a:r>
              <a:rPr lang="nl-BE" sz="2400" dirty="0" err="1"/>
              <a:t>:FindByName</a:t>
            </a:r>
            <a:r>
              <a:rPr lang="nl-BE" sz="2400" dirty="0"/>
              <a:t>( “Unit Name” 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PointVec2 </a:t>
            </a:r>
            <a:r>
              <a:rPr lang="nl-BE" sz="2400" dirty="0"/>
              <a:t>= Unit:GetPointVec2()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b="1" dirty="0"/>
              <a:t>PointVec3</a:t>
            </a:r>
            <a:r>
              <a:rPr lang="nl-BE" sz="2400" dirty="0"/>
              <a:t> = Unit:GetPointVec3()</a:t>
            </a:r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InZoneVec2 = </a:t>
            </a:r>
            <a:r>
              <a:rPr lang="nl-BE" sz="2400" b="1" dirty="0"/>
              <a:t>ZoneObject:IsPointVec2InZone( PointVec2 )</a:t>
            </a:r>
            <a:endParaRPr lang="nl-BE" sz="2400" dirty="0"/>
          </a:p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InZoneVec3 = </a:t>
            </a:r>
            <a:r>
              <a:rPr lang="nl-BE" sz="2400" b="1" dirty="0"/>
              <a:t>ZoneObject:IsPointVec3InZone</a:t>
            </a:r>
            <a:r>
              <a:rPr lang="nl-BE" sz="2400" dirty="0"/>
              <a:t>( </a:t>
            </a:r>
            <a:r>
              <a:rPr lang="nl-BE" sz="2400" b="1" dirty="0"/>
              <a:t>PointVec3</a:t>
            </a:r>
            <a:r>
              <a:rPr lang="nl-BE" sz="2400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154932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 err="1"/>
              <a:t>Some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APIs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err="1"/>
              <a:t>APIs</a:t>
            </a:r>
            <a:endParaRPr lang="nl-BE" dirty="0"/>
          </a:p>
          <a:p>
            <a:pPr algn="l"/>
            <a:r>
              <a:rPr lang="nl-BE" dirty="0" err="1"/>
              <a:t>Examples</a:t>
            </a:r>
            <a:endParaRPr lang="en-US" dirty="0"/>
          </a:p>
        </p:txBody>
      </p:sp>
      <p:cxnSp>
        <p:nvCxnSpPr>
          <p:cNvPr id="56" name="Straight Connector 27"/>
          <p:cNvCxnSpPr>
            <a:stCxn id="63" idx="0"/>
            <a:endCxn id="62" idx="2"/>
          </p:cNvCxnSpPr>
          <p:nvPr/>
        </p:nvCxnSpPr>
        <p:spPr>
          <a:xfrm flipV="1">
            <a:off x="6771008" y="4239009"/>
            <a:ext cx="0" cy="45000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27"/>
          <p:cNvCxnSpPr>
            <a:stCxn id="59" idx="0"/>
            <a:endCxn id="63" idx="2"/>
          </p:cNvCxnSpPr>
          <p:nvPr/>
        </p:nvCxnSpPr>
        <p:spPr>
          <a:xfrm flipV="1">
            <a:off x="6771008" y="5319021"/>
            <a:ext cx="0" cy="45000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bogen verbindingslijn 57"/>
          <p:cNvCxnSpPr>
            <a:stCxn id="61" idx="0"/>
            <a:endCxn id="63" idx="2"/>
          </p:cNvCxnSpPr>
          <p:nvPr/>
        </p:nvCxnSpPr>
        <p:spPr>
          <a:xfrm rot="16200000" flipV="1">
            <a:off x="7572674" y="4517355"/>
            <a:ext cx="466318" cy="206965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fgeronde rechthoek 58"/>
          <p:cNvSpPr/>
          <p:nvPr/>
        </p:nvSpPr>
        <p:spPr>
          <a:xfrm>
            <a:off x="5825997" y="576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0" name="Afgeronde rechthoek 31"/>
          <p:cNvSpPr/>
          <p:nvPr/>
        </p:nvSpPr>
        <p:spPr>
          <a:xfrm>
            <a:off x="5645995" y="621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Zone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1" name="Afgeronde rechthoek 60"/>
          <p:cNvSpPr/>
          <p:nvPr/>
        </p:nvSpPr>
        <p:spPr>
          <a:xfrm>
            <a:off x="7895647" y="578533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2" name="Afgeronde rechthoek 18"/>
          <p:cNvSpPr/>
          <p:nvPr/>
        </p:nvSpPr>
        <p:spPr>
          <a:xfrm>
            <a:off x="5825997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3" name="Afgeronde rechthoek 62"/>
          <p:cNvSpPr/>
          <p:nvPr/>
        </p:nvSpPr>
        <p:spPr>
          <a:xfrm>
            <a:off x="5825997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4" name="Afgeronde rechthoek 63"/>
          <p:cNvSpPr/>
          <p:nvPr/>
        </p:nvSpPr>
        <p:spPr>
          <a:xfrm>
            <a:off x="9966043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5" name="Gebogen verbindingslijn 64"/>
          <p:cNvCxnSpPr>
            <a:stCxn id="64" idx="0"/>
            <a:endCxn id="62" idx="2"/>
          </p:cNvCxnSpPr>
          <p:nvPr/>
        </p:nvCxnSpPr>
        <p:spPr>
          <a:xfrm rot="16200000" flipV="1">
            <a:off x="8616029" y="2393989"/>
            <a:ext cx="450005" cy="414004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Afgeronde rechthoek 18"/>
          <p:cNvSpPr/>
          <p:nvPr/>
        </p:nvSpPr>
        <p:spPr>
          <a:xfrm>
            <a:off x="2765963" y="3609002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GROUP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7" name="Afgeronde rechthoek 18"/>
          <p:cNvSpPr/>
          <p:nvPr/>
        </p:nvSpPr>
        <p:spPr>
          <a:xfrm>
            <a:off x="2765963" y="4419011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UNIT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8" name="Afgeronde rechthoek 18"/>
          <p:cNvSpPr/>
          <p:nvPr/>
        </p:nvSpPr>
        <p:spPr>
          <a:xfrm>
            <a:off x="2765963" y="5229020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CLIENT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9" name="Oval 7"/>
          <p:cNvSpPr/>
          <p:nvPr/>
        </p:nvSpPr>
        <p:spPr>
          <a:xfrm>
            <a:off x="4835986" y="3789004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0" name="Rechte verbindingslijn 69"/>
          <p:cNvCxnSpPr>
            <a:stCxn id="69" idx="2"/>
          </p:cNvCxnSpPr>
          <p:nvPr/>
        </p:nvCxnSpPr>
        <p:spPr>
          <a:xfrm flipH="1">
            <a:off x="4655984" y="3879005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"/>
          <p:cNvSpPr/>
          <p:nvPr/>
        </p:nvSpPr>
        <p:spPr>
          <a:xfrm>
            <a:off x="4835986" y="4599013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2" name="Rechte verbindingslijn 71"/>
          <p:cNvCxnSpPr>
            <a:stCxn id="71" idx="2"/>
          </p:cNvCxnSpPr>
          <p:nvPr/>
        </p:nvCxnSpPr>
        <p:spPr>
          <a:xfrm flipH="1">
            <a:off x="4655984" y="4689014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"/>
          <p:cNvSpPr/>
          <p:nvPr/>
        </p:nvSpPr>
        <p:spPr>
          <a:xfrm>
            <a:off x="4835986" y="5409022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4" name="Rechte verbindingslijn 73"/>
          <p:cNvCxnSpPr>
            <a:stCxn id="73" idx="2"/>
          </p:cNvCxnSpPr>
          <p:nvPr/>
        </p:nvCxnSpPr>
        <p:spPr>
          <a:xfrm flipH="1">
            <a:off x="4655984" y="5499023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>
            <a:stCxn id="69" idx="6"/>
            <a:endCxn id="62" idx="1"/>
          </p:cNvCxnSpPr>
          <p:nvPr/>
        </p:nvCxnSpPr>
        <p:spPr>
          <a:xfrm>
            <a:off x="5015988" y="3879005"/>
            <a:ext cx="810009" cy="4500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>
            <a:stCxn id="71" idx="6"/>
            <a:endCxn id="62" idx="1"/>
          </p:cNvCxnSpPr>
          <p:nvPr/>
        </p:nvCxnSpPr>
        <p:spPr>
          <a:xfrm flipV="1">
            <a:off x="5015988" y="3924006"/>
            <a:ext cx="810009" cy="76500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>
            <a:stCxn id="73" idx="6"/>
            <a:endCxn id="62" idx="1"/>
          </p:cNvCxnSpPr>
          <p:nvPr/>
        </p:nvCxnSpPr>
        <p:spPr>
          <a:xfrm flipV="1">
            <a:off x="5015988" y="3924006"/>
            <a:ext cx="810009" cy="157501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410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Some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useful</a:t>
            </a:r>
            <a:r>
              <a:rPr lang="nl-BE" dirty="0"/>
              <a:t> apis</a:t>
            </a:r>
          </a:p>
        </p:txBody>
      </p:sp>
      <p:sp>
        <p:nvSpPr>
          <p:cNvPr id="5" name="Afgeronde rechthoek 4"/>
          <p:cNvSpPr/>
          <p:nvPr/>
        </p:nvSpPr>
        <p:spPr>
          <a:xfrm>
            <a:off x="425937" y="2348988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TextBox 19"/>
          <p:cNvSpPr txBox="1"/>
          <p:nvPr/>
        </p:nvSpPr>
        <p:spPr>
          <a:xfrm>
            <a:off x="3845974" y="2168987"/>
            <a:ext cx="7920089" cy="2970032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FlareZone</a:t>
            </a:r>
            <a:r>
              <a:rPr lang="nl-BE" dirty="0"/>
              <a:t>(</a:t>
            </a:r>
            <a:r>
              <a:rPr lang="nl-BE" dirty="0" err="1"/>
              <a:t>FlareColor</a:t>
            </a:r>
            <a:r>
              <a:rPr lang="nl-BE" dirty="0"/>
              <a:t>, Points, </a:t>
            </a:r>
            <a:r>
              <a:rPr lang="nl-BE" dirty="0" err="1"/>
              <a:t>Azimuth</a:t>
            </a:r>
            <a:r>
              <a:rPr lang="nl-BE" dirty="0"/>
              <a:t>): </a:t>
            </a:r>
            <a:r>
              <a:rPr lang="nl-BE" dirty="0" err="1"/>
              <a:t>Flares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</a:t>
            </a:r>
            <a:r>
              <a:rPr lang="nl-BE" dirty="0" err="1"/>
              <a:t>boundaries</a:t>
            </a:r>
            <a:r>
              <a:rPr lang="nl-BE" dirty="0"/>
              <a:t> in a </a:t>
            </a:r>
            <a:r>
              <a:rPr lang="nl-BE" dirty="0" err="1"/>
              <a:t>color</a:t>
            </a:r>
            <a:r>
              <a:rPr lang="nl-BE" dirty="0"/>
              <a:t>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SmokeZone</a:t>
            </a:r>
            <a:r>
              <a:rPr lang="nl-BE" dirty="0"/>
              <a:t>(</a:t>
            </a:r>
            <a:r>
              <a:rPr lang="nl-BE" dirty="0" err="1"/>
              <a:t>SmokeColor</a:t>
            </a:r>
            <a:r>
              <a:rPr lang="nl-BE" dirty="0"/>
              <a:t>, Points): </a:t>
            </a:r>
            <a:r>
              <a:rPr lang="nl-BE" dirty="0" err="1"/>
              <a:t>Smokes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</a:t>
            </a:r>
            <a:r>
              <a:rPr lang="nl-BE" dirty="0" err="1"/>
              <a:t>boundaries</a:t>
            </a:r>
            <a:r>
              <a:rPr lang="nl-BE" dirty="0"/>
              <a:t> in a </a:t>
            </a:r>
            <a:r>
              <a:rPr lang="nl-BE" dirty="0" err="1"/>
              <a:t>color</a:t>
            </a:r>
            <a:r>
              <a:rPr lang="nl-BE" dirty="0"/>
              <a:t>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/>
              <a:t>GetPointVec2</a:t>
            </a:r>
            <a:r>
              <a:rPr lang="nl-BE" dirty="0"/>
              <a:t>(): Returns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location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/>
              <a:t>GetPointVec3</a:t>
            </a:r>
            <a:r>
              <a:rPr lang="nl-BE" dirty="0"/>
              <a:t>(</a:t>
            </a:r>
            <a:r>
              <a:rPr lang="nl-BE" dirty="0" err="1"/>
              <a:t>Height</a:t>
            </a:r>
            <a:r>
              <a:rPr lang="nl-BE" dirty="0"/>
              <a:t>): Returns </a:t>
            </a:r>
            <a:r>
              <a:rPr lang="nl-BE" dirty="0" err="1"/>
              <a:t>the</a:t>
            </a:r>
            <a:r>
              <a:rPr lang="nl-BE" dirty="0"/>
              <a:t> point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GetRadius</a:t>
            </a:r>
            <a:r>
              <a:rPr lang="nl-BE" dirty="0"/>
              <a:t>()  - Returns </a:t>
            </a:r>
            <a:r>
              <a:rPr lang="nl-BE" dirty="0" err="1"/>
              <a:t>the</a:t>
            </a:r>
            <a:r>
              <a:rPr lang="nl-BE" dirty="0"/>
              <a:t> radius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/>
              <a:t>GetRandomPointVec2</a:t>
            </a:r>
            <a:r>
              <a:rPr lang="nl-BE" dirty="0"/>
              <a:t>(): Returns a random </a:t>
            </a:r>
            <a:r>
              <a:rPr lang="nl-BE" dirty="0" err="1"/>
              <a:t>location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/>
              <a:t>SetPointVec2</a:t>
            </a:r>
            <a:r>
              <a:rPr lang="nl-BE" dirty="0"/>
              <a:t>(PointVec2): Sets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location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SetRadius</a:t>
            </a:r>
            <a:r>
              <a:rPr lang="nl-BE" dirty="0"/>
              <a:t>(Radius): Sets </a:t>
            </a:r>
            <a:r>
              <a:rPr lang="nl-BE" dirty="0" err="1"/>
              <a:t>the</a:t>
            </a:r>
            <a:r>
              <a:rPr lang="nl-BE" dirty="0"/>
              <a:t> radius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</p:txBody>
      </p:sp>
      <p:sp>
        <p:nvSpPr>
          <p:cNvPr id="9" name="Afgeronde rechthoek 8"/>
          <p:cNvSpPr/>
          <p:nvPr/>
        </p:nvSpPr>
        <p:spPr>
          <a:xfrm>
            <a:off x="425937" y="540902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3845974" y="5409022"/>
            <a:ext cx="7920089" cy="990011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FlareZone</a:t>
            </a:r>
            <a:r>
              <a:rPr lang="nl-BE" dirty="0"/>
              <a:t>(</a:t>
            </a:r>
            <a:r>
              <a:rPr lang="nl-BE" dirty="0" err="1"/>
              <a:t>FlareColor</a:t>
            </a:r>
            <a:r>
              <a:rPr lang="nl-BE" dirty="0"/>
              <a:t>, Points, </a:t>
            </a:r>
            <a:r>
              <a:rPr lang="nl-BE" dirty="0" err="1"/>
              <a:t>Azimuth</a:t>
            </a:r>
            <a:r>
              <a:rPr lang="nl-BE" dirty="0"/>
              <a:t>): </a:t>
            </a:r>
            <a:r>
              <a:rPr lang="nl-BE" dirty="0" err="1"/>
              <a:t>Flares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</a:t>
            </a:r>
            <a:r>
              <a:rPr lang="nl-BE" dirty="0" err="1"/>
              <a:t>boundaries</a:t>
            </a:r>
            <a:r>
              <a:rPr lang="nl-BE" dirty="0"/>
              <a:t> in a </a:t>
            </a:r>
            <a:r>
              <a:rPr lang="nl-BE" dirty="0" err="1"/>
              <a:t>color</a:t>
            </a:r>
            <a:r>
              <a:rPr lang="nl-BE" dirty="0"/>
              <a:t>.</a:t>
            </a:r>
          </a:p>
          <a:p>
            <a:pPr marL="0" indent="0">
              <a:buNone/>
            </a:pPr>
            <a:r>
              <a:rPr lang="nl-BE" dirty="0"/>
              <a:t>:</a:t>
            </a:r>
            <a:r>
              <a:rPr lang="nl-BE" b="1" dirty="0" err="1"/>
              <a:t>SmokeZone</a:t>
            </a:r>
            <a:r>
              <a:rPr lang="nl-BE" dirty="0"/>
              <a:t>(</a:t>
            </a:r>
            <a:r>
              <a:rPr lang="nl-BE" dirty="0" err="1"/>
              <a:t>SmokeColor</a:t>
            </a:r>
            <a:r>
              <a:rPr lang="nl-BE" dirty="0"/>
              <a:t>, Points): </a:t>
            </a:r>
            <a:r>
              <a:rPr lang="nl-BE" dirty="0" err="1"/>
              <a:t>Smokes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</a:t>
            </a:r>
            <a:r>
              <a:rPr lang="nl-BE" dirty="0" err="1"/>
              <a:t>boundaries</a:t>
            </a:r>
            <a:r>
              <a:rPr lang="nl-BE" dirty="0"/>
              <a:t> in a </a:t>
            </a:r>
            <a:r>
              <a:rPr lang="nl-BE" dirty="0" err="1"/>
              <a:t>color</a:t>
            </a:r>
            <a:r>
              <a:rPr lang="nl-BE" dirty="0"/>
              <a:t>.</a:t>
            </a:r>
          </a:p>
        </p:txBody>
      </p:sp>
      <p:sp>
        <p:nvSpPr>
          <p:cNvPr id="11" name="Afgeronde rechthoek 10"/>
          <p:cNvSpPr/>
          <p:nvPr/>
        </p:nvSpPr>
        <p:spPr>
          <a:xfrm>
            <a:off x="1595950" y="3068996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2" name="Afgeronde rechthoek 11"/>
          <p:cNvSpPr/>
          <p:nvPr/>
        </p:nvSpPr>
        <p:spPr>
          <a:xfrm>
            <a:off x="1595950" y="387900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13" name="Gebogen verbindingslijn 12"/>
          <p:cNvCxnSpPr>
            <a:stCxn id="11" idx="1"/>
            <a:endCxn id="5" idx="2"/>
          </p:cNvCxnSpPr>
          <p:nvPr/>
        </p:nvCxnSpPr>
        <p:spPr>
          <a:xfrm rot="10800000">
            <a:off x="1370948" y="2978996"/>
            <a:ext cx="225002" cy="405005"/>
          </a:xfrm>
          <a:prstGeom prst="bentConnector2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bogen verbindingslijn 15"/>
          <p:cNvCxnSpPr>
            <a:stCxn id="12" idx="1"/>
            <a:endCxn id="5" idx="2"/>
          </p:cNvCxnSpPr>
          <p:nvPr/>
        </p:nvCxnSpPr>
        <p:spPr>
          <a:xfrm rot="10800000">
            <a:off x="1370948" y="2978995"/>
            <a:ext cx="225002" cy="1215014"/>
          </a:xfrm>
          <a:prstGeom prst="bentConnector2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300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consult </a:t>
            </a:r>
            <a:r>
              <a:rPr lang="nl-BE" dirty="0" err="1"/>
              <a:t>the</a:t>
            </a:r>
            <a:r>
              <a:rPr lang="nl-BE" dirty="0"/>
              <a:t> online </a:t>
            </a:r>
            <a:r>
              <a:rPr lang="nl-BE" dirty="0" err="1"/>
              <a:t>documentation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698919"/>
          </a:xfrm>
        </p:spPr>
        <p:txBody>
          <a:bodyPr>
            <a:normAutofit lnSpcReduction="10000"/>
          </a:bodyPr>
          <a:lstStyle/>
          <a:p>
            <a:r>
              <a:rPr lang="nl-BE" dirty="0"/>
              <a:t>The </a:t>
            </a:r>
            <a:r>
              <a:rPr lang="nl-BE" dirty="0" err="1"/>
              <a:t>documentation</a:t>
            </a:r>
            <a:r>
              <a:rPr lang="nl-BE" dirty="0"/>
              <a:t> </a:t>
            </a:r>
            <a:r>
              <a:rPr lang="nl-BE" dirty="0" err="1"/>
              <a:t>explains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MOOSE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in </a:t>
            </a:r>
            <a:r>
              <a:rPr lang="nl-BE" dirty="0" err="1"/>
              <a:t>your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directory </a:t>
            </a:r>
            <a:r>
              <a:rPr lang="nl-BE" dirty="0" err="1"/>
              <a:t>structure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MOOSE pack.</a:t>
            </a:r>
          </a:p>
          <a:p>
            <a:pPr lvl="1"/>
            <a:r>
              <a:rPr lang="nl-BE" dirty="0"/>
              <a:t>Classes are </a:t>
            </a:r>
            <a:r>
              <a:rPr lang="nl-BE" dirty="0" err="1"/>
              <a:t>embedded</a:t>
            </a:r>
            <a:r>
              <a:rPr lang="nl-BE" dirty="0"/>
              <a:t> in </a:t>
            </a:r>
            <a:r>
              <a:rPr lang="nl-BE" dirty="0" err="1"/>
              <a:t>lua</a:t>
            </a:r>
            <a:r>
              <a:rPr lang="nl-BE" dirty="0"/>
              <a:t> “modules”. Eg. </a:t>
            </a:r>
            <a:r>
              <a:rPr lang="nl-BE" dirty="0" err="1"/>
              <a:t>the</a:t>
            </a:r>
            <a:r>
              <a:rPr lang="nl-BE" dirty="0"/>
              <a:t> zone classes are </a:t>
            </a:r>
            <a:r>
              <a:rPr lang="nl-BE" dirty="0" err="1"/>
              <a:t>collected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module Zone. </a:t>
            </a:r>
          </a:p>
          <a:p>
            <a:pPr lvl="1"/>
            <a:r>
              <a:rPr lang="nl-BE" dirty="0"/>
              <a:t>A CLASS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referenced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Module#CLASS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The Module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so</a:t>
            </a:r>
            <a:r>
              <a:rPr lang="nl-BE" dirty="0"/>
              <a:t> #CLASS </a:t>
            </a:r>
            <a:r>
              <a:rPr lang="nl-BE" dirty="0" err="1"/>
              <a:t>references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a class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current</a:t>
            </a:r>
            <a:r>
              <a:rPr lang="nl-BE" dirty="0"/>
              <a:t> module. </a:t>
            </a:r>
            <a:r>
              <a:rPr lang="nl-BE" dirty="0" err="1"/>
              <a:t>All</a:t>
            </a:r>
            <a:r>
              <a:rPr lang="nl-BE" dirty="0"/>
              <a:t> these </a:t>
            </a:r>
            <a:r>
              <a:rPr lang="nl-BE" dirty="0" err="1"/>
              <a:t>references</a:t>
            </a:r>
            <a:r>
              <a:rPr lang="nl-BE" dirty="0"/>
              <a:t> are clickable, </a:t>
            </a:r>
            <a:r>
              <a:rPr lang="nl-BE" dirty="0" err="1"/>
              <a:t>so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move back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forth</a:t>
            </a:r>
            <a:r>
              <a:rPr lang="nl-BE" dirty="0"/>
              <a:t> </a:t>
            </a:r>
            <a:r>
              <a:rPr lang="nl-BE" dirty="0" err="1"/>
              <a:t>through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explanations</a:t>
            </a:r>
            <a:r>
              <a:rPr lang="nl-BE" dirty="0"/>
              <a:t>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All</a:t>
            </a:r>
            <a:r>
              <a:rPr lang="nl-BE" sz="2400" dirty="0"/>
              <a:t> class </a:t>
            </a:r>
            <a:r>
              <a:rPr lang="nl-BE" sz="2400" dirty="0" err="1"/>
              <a:t>and</a:t>
            </a:r>
            <a:r>
              <a:rPr lang="nl-BE" sz="2400" dirty="0"/>
              <a:t> API </a:t>
            </a:r>
            <a:r>
              <a:rPr lang="nl-BE" sz="2400" dirty="0" err="1"/>
              <a:t>descriptions</a:t>
            </a:r>
            <a:r>
              <a:rPr lang="nl-BE" sz="2400" dirty="0"/>
              <a:t> on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2"/>
              </a:rPr>
              <a:t>MOOSE GITHUB</a:t>
            </a:r>
            <a:r>
              <a:rPr lang="nl-BE" sz="2400" dirty="0"/>
              <a:t> pages.</a:t>
            </a:r>
          </a:p>
          <a:p>
            <a:pPr marL="0" indent="0" algn="ctr">
              <a:buNone/>
            </a:pPr>
            <a:r>
              <a:rPr lang="nl-BE" sz="2400" dirty="0" err="1"/>
              <a:t>There</a:t>
            </a:r>
            <a:r>
              <a:rPr lang="nl-BE" sz="2400" dirty="0"/>
              <a:t> are online training </a:t>
            </a:r>
            <a:r>
              <a:rPr lang="nl-BE" sz="2400" dirty="0" err="1"/>
              <a:t>videos</a:t>
            </a:r>
            <a:r>
              <a:rPr lang="nl-BE" sz="2400" dirty="0"/>
              <a:t> </a:t>
            </a:r>
            <a:r>
              <a:rPr lang="nl-BE" sz="2400" dirty="0" err="1"/>
              <a:t>available</a:t>
            </a:r>
            <a:r>
              <a:rPr lang="nl-BE" sz="2400" dirty="0"/>
              <a:t> on </a:t>
            </a:r>
            <a:r>
              <a:rPr lang="nl-BE" sz="2400" dirty="0" err="1"/>
              <a:t>my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YOUTUBE CHANNEL</a:t>
            </a:r>
            <a:r>
              <a:rPr lang="nl-B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009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Training </a:t>
            </a:r>
            <a:r>
              <a:rPr lang="nl-BE" dirty="0" err="1"/>
              <a:t>missions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880032"/>
          </a:xfrm>
        </p:spPr>
        <p:txBody>
          <a:bodyPr>
            <a:normAutofit lnSpcReduction="10000"/>
          </a:bodyPr>
          <a:lstStyle/>
          <a:p>
            <a:r>
              <a:rPr lang="nl-BE" dirty="0" err="1"/>
              <a:t>Find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MOOSE pack or on </a:t>
            </a:r>
            <a:r>
              <a:rPr lang="nl-BE" b="1" dirty="0">
                <a:hlinkClick r:id="rId2"/>
              </a:rPr>
              <a:t>GITHUB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relevant directories:</a:t>
            </a:r>
          </a:p>
          <a:p>
            <a:pPr lvl="1"/>
            <a:r>
              <a:rPr lang="nl-BE" b="1" dirty="0" err="1"/>
              <a:t>Moose_Test_ZONE</a:t>
            </a:r>
            <a:endParaRPr lang="nl-BE" b="1" dirty="0"/>
          </a:p>
          <a:p>
            <a:pPr lvl="1"/>
            <a:r>
              <a:rPr lang="nl-BE" b="1" dirty="0" err="1"/>
              <a:t>Moose_Test_ZONE_RADIUS</a:t>
            </a:r>
            <a:endParaRPr lang="nl-BE" b="1" dirty="0"/>
          </a:p>
          <a:p>
            <a:pPr lvl="1"/>
            <a:r>
              <a:rPr lang="nl-BE" b="1" dirty="0" err="1"/>
              <a:t>Moose_Test_ZONE_UNIT</a:t>
            </a:r>
            <a:endParaRPr lang="nl-BE" b="1" dirty="0"/>
          </a:p>
          <a:p>
            <a:pPr lvl="1"/>
            <a:r>
              <a:rPr lang="nl-BE" b="1" dirty="0" err="1"/>
              <a:t>Moose_Test_ZONE_POLYGON</a:t>
            </a:r>
            <a:endParaRPr lang="nl-BE" b="1" dirty="0"/>
          </a:p>
          <a:p>
            <a:r>
              <a:rPr lang="nl-BE" dirty="0" err="1"/>
              <a:t>Each</a:t>
            </a:r>
            <a:r>
              <a:rPr lang="nl-BE" dirty="0"/>
              <a:t> of these directories </a:t>
            </a:r>
            <a:r>
              <a:rPr lang="nl-BE" dirty="0" err="1"/>
              <a:t>contain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A DCS World </a:t>
            </a:r>
            <a:r>
              <a:rPr lang="nl-BE" b="1" dirty="0"/>
              <a:t>.MIZ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executable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</a:t>
            </a:r>
            <a:r>
              <a:rPr lang="nl-BE" b="1" dirty="0"/>
              <a:t>.LUA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example</a:t>
            </a:r>
            <a:r>
              <a:rPr lang="nl-BE" b="1" dirty="0"/>
              <a:t> code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class (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classes).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Each</a:t>
            </a:r>
            <a:r>
              <a:rPr lang="nl-BE" sz="2400" dirty="0"/>
              <a:t> of </a:t>
            </a:r>
            <a:r>
              <a:rPr lang="nl-BE" sz="2400" dirty="0" err="1"/>
              <a:t>the</a:t>
            </a:r>
            <a:r>
              <a:rPr lang="nl-BE" sz="2400" dirty="0"/>
              <a:t> classes have </a:t>
            </a:r>
            <a:r>
              <a:rPr lang="nl-BE" sz="2400" b="1" dirty="0" err="1"/>
              <a:t>Example</a:t>
            </a:r>
            <a:r>
              <a:rPr lang="nl-BE" sz="2400" b="1" dirty="0"/>
              <a:t> Test Missions!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150721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HOPE YOU FOUND THIS INTERESTING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extBox 19"/>
          <p:cNvSpPr txBox="1"/>
          <p:nvPr/>
        </p:nvSpPr>
        <p:spPr>
          <a:xfrm>
            <a:off x="695940" y="368966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You</a:t>
            </a:r>
            <a:r>
              <a:rPr lang="nl-BE" sz="2400" dirty="0"/>
              <a:t> </a:t>
            </a:r>
            <a:r>
              <a:rPr lang="nl-BE" sz="2400" dirty="0" err="1"/>
              <a:t>can</a:t>
            </a:r>
            <a:r>
              <a:rPr lang="nl-BE" sz="2400" dirty="0"/>
              <a:t> </a:t>
            </a:r>
            <a:r>
              <a:rPr lang="nl-BE" sz="2400" dirty="0" err="1"/>
              <a:t>reach</a:t>
            </a:r>
            <a:r>
              <a:rPr lang="nl-BE" sz="2400" dirty="0"/>
              <a:t> me on </a:t>
            </a:r>
            <a:r>
              <a:rPr lang="nl-BE" sz="2400" b="1" dirty="0">
                <a:hlinkClick r:id="rId2"/>
              </a:rPr>
              <a:t>SKYPE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ID: </a:t>
            </a:r>
            <a:r>
              <a:rPr lang="nl-BE" sz="2400" b="1" dirty="0" err="1"/>
              <a:t>FlightControl_Skype</a:t>
            </a:r>
            <a:endParaRPr lang="nl-BE" sz="2400" b="1" dirty="0"/>
          </a:p>
          <a:p>
            <a:pPr marL="0" indent="0" algn="ctr">
              <a:buNone/>
            </a:pPr>
            <a:r>
              <a:rPr lang="nl-BE" sz="2400" dirty="0"/>
              <a:t>Or, </a:t>
            </a:r>
            <a:r>
              <a:rPr lang="nl-BE" sz="2400" dirty="0" err="1"/>
              <a:t>join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SLACK.COM</a:t>
            </a:r>
            <a:r>
              <a:rPr lang="nl-BE" sz="2400" dirty="0"/>
              <a:t> development community at </a:t>
            </a:r>
          </a:p>
          <a:p>
            <a:pPr marL="0" indent="0" algn="ctr">
              <a:buNone/>
            </a:pPr>
            <a:r>
              <a:rPr lang="nl-BE" sz="2400" dirty="0">
                <a:hlinkClick r:id="rId4"/>
              </a:rPr>
              <a:t>https://flightcontrol.slack.com/messages/moose/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57635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WHY MOOSE?</a:t>
            </a:r>
            <a:endParaRPr lang="en-US" dirty="0"/>
          </a:p>
        </p:txBody>
      </p:sp>
      <p:sp>
        <p:nvSpPr>
          <p:cNvPr id="11" name="Rechthoek 10"/>
          <p:cNvSpPr/>
          <p:nvPr/>
        </p:nvSpPr>
        <p:spPr>
          <a:xfrm>
            <a:off x="6546005" y="2708992"/>
            <a:ext cx="5040056" cy="3960044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Make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scripting</a:t>
            </a:r>
            <a:r>
              <a:rPr lang="nl-BE" dirty="0"/>
              <a:t> </a:t>
            </a:r>
            <a:r>
              <a:rPr lang="nl-BE" b="1" dirty="0"/>
              <a:t>more easy </a:t>
            </a:r>
            <a:r>
              <a:rPr lang="nl-BE" dirty="0" err="1"/>
              <a:t>for</a:t>
            </a:r>
            <a:r>
              <a:rPr lang="nl-BE" dirty="0"/>
              <a:t> mission designers, </a:t>
            </a: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abstraction</a:t>
            </a:r>
            <a:r>
              <a:rPr lang="nl-BE" dirty="0"/>
              <a:t> </a:t>
            </a:r>
            <a:r>
              <a:rPr lang="nl-BE" dirty="0" err="1"/>
              <a:t>layer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Achieve</a:t>
            </a:r>
            <a:r>
              <a:rPr lang="nl-BE" b="1" dirty="0"/>
              <a:t> more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b="1" dirty="0" err="1"/>
              <a:t>less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Allow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b="1" dirty="0" err="1"/>
              <a:t>condense</a:t>
            </a:r>
            <a:r>
              <a:rPr lang="nl-BE" b="1" dirty="0"/>
              <a:t> code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script 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Proper </a:t>
            </a:r>
            <a:r>
              <a:rPr lang="nl-BE" b="1" dirty="0" err="1"/>
              <a:t>documentation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Example</a:t>
            </a:r>
            <a:r>
              <a:rPr lang="nl-BE" b="1" dirty="0"/>
              <a:t> </a:t>
            </a:r>
            <a:r>
              <a:rPr lang="nl-BE" b="1" dirty="0" err="1"/>
              <a:t>missions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Work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(</a:t>
            </a:r>
            <a:r>
              <a:rPr lang="nl-BE" dirty="0" err="1"/>
              <a:t>global</a:t>
            </a:r>
            <a:r>
              <a:rPr lang="nl-BE" dirty="0"/>
              <a:t>) </a:t>
            </a:r>
            <a:r>
              <a:rPr lang="nl-BE" b="1" dirty="0" err="1"/>
              <a:t>objects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Polymorphism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b="1" dirty="0"/>
              <a:t>multiple </a:t>
            </a:r>
            <a:r>
              <a:rPr lang="nl-BE" b="1" dirty="0" err="1"/>
              <a:t>tasks</a:t>
            </a:r>
            <a:r>
              <a:rPr lang="nl-BE" b="1" dirty="0"/>
              <a:t> (goals)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mission.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Avoid</a:t>
            </a:r>
            <a:r>
              <a:rPr lang="nl-BE" dirty="0"/>
              <a:t> large </a:t>
            </a:r>
            <a:r>
              <a:rPr lang="nl-BE" b="1" dirty="0" err="1"/>
              <a:t>repeating</a:t>
            </a:r>
            <a:r>
              <a:rPr lang="nl-BE" b="1" dirty="0"/>
              <a:t> loops</a:t>
            </a:r>
            <a:r>
              <a:rPr lang="nl-BE" dirty="0"/>
              <a:t>. Follow </a:t>
            </a:r>
            <a:r>
              <a:rPr lang="nl-BE" dirty="0" err="1"/>
              <a:t>the</a:t>
            </a:r>
            <a:r>
              <a:rPr lang="nl-BE" dirty="0"/>
              <a:t> DCS event system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react</a:t>
            </a:r>
            <a:r>
              <a:rPr lang="nl-BE" dirty="0"/>
              <a:t> </a:t>
            </a:r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, </a:t>
            </a:r>
            <a:r>
              <a:rPr lang="nl-BE" dirty="0" err="1"/>
              <a:t>improving</a:t>
            </a:r>
            <a:r>
              <a:rPr lang="nl-BE" dirty="0"/>
              <a:t>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b="1" dirty="0"/>
              <a:t>off-</a:t>
            </a:r>
            <a:r>
              <a:rPr lang="nl-BE" b="1" dirty="0" err="1"/>
              <a:t>the</a:t>
            </a:r>
            <a:r>
              <a:rPr lang="nl-BE" b="1" dirty="0"/>
              <a:t>-</a:t>
            </a:r>
            <a:r>
              <a:rPr lang="nl-BE" b="1" dirty="0" err="1"/>
              <a:t>shelf</a:t>
            </a:r>
            <a:r>
              <a:rPr lang="nl-BE" b="1" dirty="0"/>
              <a:t> </a:t>
            </a:r>
            <a:r>
              <a:rPr lang="nl-BE" b="1" dirty="0" err="1"/>
              <a:t>logging</a:t>
            </a:r>
            <a:r>
              <a:rPr lang="nl-BE" b="1" dirty="0"/>
              <a:t> system</a:t>
            </a:r>
            <a:r>
              <a:rPr lang="nl-BE" dirty="0"/>
              <a:t>.</a:t>
            </a:r>
          </a:p>
        </p:txBody>
      </p:sp>
      <p:sp>
        <p:nvSpPr>
          <p:cNvPr id="12" name="Rechthoek 11"/>
          <p:cNvSpPr/>
          <p:nvPr/>
        </p:nvSpPr>
        <p:spPr>
          <a:xfrm>
            <a:off x="605940" y="2708992"/>
            <a:ext cx="5040055" cy="3960044"/>
          </a:xfrm>
          <a:prstGeom prst="rect">
            <a:avLst/>
          </a:prstGeom>
          <a:solidFill>
            <a:schemeClr val="tx2">
              <a:lumMod val="9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Huge </a:t>
            </a:r>
            <a:r>
              <a:rPr lang="nl-BE" dirty="0" err="1"/>
              <a:t>learning</a:t>
            </a:r>
            <a:r>
              <a:rPr lang="nl-BE" dirty="0"/>
              <a:t> curve </a:t>
            </a:r>
            <a:r>
              <a:rPr lang="nl-BE" dirty="0" err="1"/>
              <a:t>learning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DCS </a:t>
            </a:r>
            <a:r>
              <a:rPr lang="nl-BE" dirty="0" err="1"/>
              <a:t>scripting</a:t>
            </a:r>
            <a:r>
              <a:rPr lang="nl-BE" dirty="0"/>
              <a:t> engine </a:t>
            </a:r>
            <a:r>
              <a:rPr lang="nl-BE" dirty="0" err="1"/>
              <a:t>APIs</a:t>
            </a:r>
            <a:r>
              <a:rPr lang="nl-BE" dirty="0"/>
              <a:t>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Lots of well </a:t>
            </a:r>
            <a:r>
              <a:rPr lang="nl-BE" dirty="0" err="1"/>
              <a:t>written</a:t>
            </a:r>
            <a:r>
              <a:rPr lang="nl-BE" dirty="0"/>
              <a:t> scripts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community, but hard </a:t>
            </a:r>
            <a:r>
              <a:rPr lang="nl-BE" dirty="0" err="1"/>
              <a:t>to</a:t>
            </a:r>
            <a:r>
              <a:rPr lang="nl-BE" dirty="0"/>
              <a:t> combine in </a:t>
            </a:r>
            <a:r>
              <a:rPr lang="nl-BE" dirty="0" err="1"/>
              <a:t>scenarios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no </a:t>
            </a:r>
            <a:r>
              <a:rPr lang="nl-BE" dirty="0" err="1"/>
              <a:t>standards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DCS API set </a:t>
            </a:r>
            <a:r>
              <a:rPr lang="nl-BE" dirty="0" err="1"/>
              <a:t>can</a:t>
            </a:r>
            <a:r>
              <a:rPr lang="nl-BE" dirty="0"/>
              <a:t> (</a:t>
            </a:r>
            <a:r>
              <a:rPr lang="nl-BE" dirty="0" err="1"/>
              <a:t>still</a:t>
            </a:r>
            <a:r>
              <a:rPr lang="nl-BE" dirty="0"/>
              <a:t>) </a:t>
            </a:r>
            <a:r>
              <a:rPr lang="nl-BE" dirty="0" err="1"/>
              <a:t>contain</a:t>
            </a:r>
            <a:r>
              <a:rPr lang="nl-BE" dirty="0"/>
              <a:t> bugs, </a:t>
            </a:r>
            <a:r>
              <a:rPr lang="nl-BE" dirty="0" err="1"/>
              <a:t>which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have a large impact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coding</a:t>
            </a:r>
            <a:r>
              <a:rPr lang="nl-BE" dirty="0"/>
              <a:t> spread out over </a:t>
            </a:r>
            <a:r>
              <a:rPr lang="nl-BE" dirty="0" err="1"/>
              <a:t>one</a:t>
            </a:r>
            <a:r>
              <a:rPr lang="nl-BE" dirty="0"/>
              <a:t> mission file: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triggers “DO SCRIPT” </a:t>
            </a:r>
            <a:r>
              <a:rPr lang="nl-BE" dirty="0" err="1"/>
              <a:t>sections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predicates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waypoint</a:t>
            </a:r>
            <a:r>
              <a:rPr lang="nl-BE" dirty="0"/>
              <a:t> actions.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Workflow is hard </a:t>
            </a:r>
            <a:r>
              <a:rPr lang="nl-BE" dirty="0" err="1"/>
              <a:t>to</a:t>
            </a:r>
            <a:r>
              <a:rPr lang="nl-BE" dirty="0"/>
              <a:t> follow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tigger</a:t>
            </a:r>
            <a:r>
              <a:rPr lang="nl-BE" dirty="0"/>
              <a:t> </a:t>
            </a:r>
            <a:r>
              <a:rPr lang="nl-BE" dirty="0" err="1"/>
              <a:t>mechanism</a:t>
            </a:r>
            <a:r>
              <a:rPr lang="nl-BE" dirty="0"/>
              <a:t> (</a:t>
            </a:r>
            <a:r>
              <a:rPr lang="nl-BE" dirty="0" err="1"/>
              <a:t>flags</a:t>
            </a:r>
            <a:r>
              <a:rPr lang="nl-BE" dirty="0"/>
              <a:t>).</a:t>
            </a:r>
          </a:p>
          <a:p>
            <a:pPr marL="800100" lvl="1" indent="-342900">
              <a:buFont typeface="+mj-lt"/>
              <a:buAutoNum type="arabicPeriod"/>
            </a:pPr>
            <a:endParaRPr lang="nl-BE" dirty="0"/>
          </a:p>
          <a:p>
            <a:pPr marL="342900" indent="-342900">
              <a:buFont typeface="+mj-lt"/>
              <a:buAutoNum type="arabicPeriod"/>
            </a:pP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605939" y="2168986"/>
            <a:ext cx="5040055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What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experienced</a:t>
            </a:r>
            <a:r>
              <a:rPr lang="nl-BE" b="1" dirty="0">
                <a:solidFill>
                  <a:schemeClr val="tx1"/>
                </a:solidFill>
              </a:rPr>
              <a:t> as a mission designer</a:t>
            </a:r>
          </a:p>
        </p:txBody>
      </p:sp>
      <p:sp>
        <p:nvSpPr>
          <p:cNvPr id="14" name="Rechthoek 13"/>
          <p:cNvSpPr/>
          <p:nvPr/>
        </p:nvSpPr>
        <p:spPr>
          <a:xfrm>
            <a:off x="6546004" y="2168986"/>
            <a:ext cx="5040057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Why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started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with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the</a:t>
            </a:r>
            <a:r>
              <a:rPr lang="nl-BE" b="1" dirty="0">
                <a:solidFill>
                  <a:schemeClr val="tx1"/>
                </a:solidFill>
              </a:rPr>
              <a:t> MOOSE Framework</a:t>
            </a:r>
          </a:p>
        </p:txBody>
      </p:sp>
      <p:sp>
        <p:nvSpPr>
          <p:cNvPr id="15" name="Pijl-rechts 14"/>
          <p:cNvSpPr/>
          <p:nvPr/>
        </p:nvSpPr>
        <p:spPr>
          <a:xfrm>
            <a:off x="5825997" y="3338999"/>
            <a:ext cx="540006" cy="252002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39916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ZONE CLASSES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2658702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Use various zone classes</a:t>
            </a:r>
            <a:br>
              <a:rPr lang="en-US" dirty="0"/>
            </a:br>
            <a:r>
              <a:rPr lang="en-US" dirty="0"/>
              <a:t>to test object locations.</a:t>
            </a:r>
          </a:p>
        </p:txBody>
      </p:sp>
      <p:cxnSp>
        <p:nvCxnSpPr>
          <p:cNvPr id="14" name="Straight Connector 27"/>
          <p:cNvCxnSpPr>
            <a:stCxn id="21" idx="0"/>
            <a:endCxn id="20" idx="2"/>
          </p:cNvCxnSpPr>
          <p:nvPr/>
        </p:nvCxnSpPr>
        <p:spPr>
          <a:xfrm flipV="1">
            <a:off x="2090956" y="423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27"/>
          <p:cNvCxnSpPr>
            <a:stCxn id="17" idx="0"/>
            <a:endCxn id="21" idx="2"/>
          </p:cNvCxnSpPr>
          <p:nvPr/>
        </p:nvCxnSpPr>
        <p:spPr>
          <a:xfrm flipV="1">
            <a:off x="2090956" y="5319021"/>
            <a:ext cx="0" cy="450004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bogen verbindingslijn 15"/>
          <p:cNvCxnSpPr>
            <a:stCxn id="19" idx="0"/>
            <a:endCxn id="21" idx="2"/>
          </p:cNvCxnSpPr>
          <p:nvPr/>
        </p:nvCxnSpPr>
        <p:spPr>
          <a:xfrm rot="16200000" flipV="1">
            <a:off x="2892622" y="4517355"/>
            <a:ext cx="466318" cy="20696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fgeronde rechthoek 16"/>
          <p:cNvSpPr/>
          <p:nvPr/>
        </p:nvSpPr>
        <p:spPr>
          <a:xfrm>
            <a:off x="1145945" y="576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Afgeronde rechthoek 31"/>
          <p:cNvSpPr/>
          <p:nvPr/>
        </p:nvSpPr>
        <p:spPr>
          <a:xfrm>
            <a:off x="965943" y="621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Zone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9" name="Afgeronde rechthoek 18"/>
          <p:cNvSpPr/>
          <p:nvPr/>
        </p:nvSpPr>
        <p:spPr>
          <a:xfrm>
            <a:off x="3215595" y="578533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Afgeronde rechthoek 18"/>
          <p:cNvSpPr/>
          <p:nvPr/>
        </p:nvSpPr>
        <p:spPr>
          <a:xfrm>
            <a:off x="1145945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1" name="Afgeronde rechthoek 18"/>
          <p:cNvSpPr/>
          <p:nvPr/>
        </p:nvSpPr>
        <p:spPr>
          <a:xfrm>
            <a:off x="1145945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21"/>
          <p:cNvSpPr/>
          <p:nvPr/>
        </p:nvSpPr>
        <p:spPr>
          <a:xfrm>
            <a:off x="5285991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3" name="Gebogen verbindingslijn 22"/>
          <p:cNvCxnSpPr>
            <a:stCxn id="22" idx="0"/>
            <a:endCxn id="20" idx="2"/>
          </p:cNvCxnSpPr>
          <p:nvPr/>
        </p:nvCxnSpPr>
        <p:spPr>
          <a:xfrm rot="16200000" flipV="1">
            <a:off x="3935977" y="2393989"/>
            <a:ext cx="450005" cy="4140046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348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ZONE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MOOSE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contains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various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ZONE classes,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derived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ZONE_BASE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3158997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423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>
            <a:stCxn id="19" idx="0"/>
            <a:endCxn id="22" idx="2"/>
          </p:cNvCxnSpPr>
          <p:nvPr/>
        </p:nvCxnSpPr>
        <p:spPr>
          <a:xfrm flipV="1">
            <a:off x="2630962" y="5319021"/>
            <a:ext cx="0" cy="450004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bogen verbindingslijn 8"/>
          <p:cNvCxnSpPr>
            <a:stCxn id="24" idx="0"/>
            <a:endCxn id="22" idx="2"/>
          </p:cNvCxnSpPr>
          <p:nvPr/>
        </p:nvCxnSpPr>
        <p:spPr>
          <a:xfrm rot="16200000" flipV="1">
            <a:off x="3432628" y="4517355"/>
            <a:ext cx="466318" cy="20696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fgeronde rechthoek 18"/>
          <p:cNvSpPr/>
          <p:nvPr/>
        </p:nvSpPr>
        <p:spPr>
          <a:xfrm>
            <a:off x="1685951" y="576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Afgeronde rechthoek 31"/>
          <p:cNvSpPr/>
          <p:nvPr/>
        </p:nvSpPr>
        <p:spPr>
          <a:xfrm>
            <a:off x="1505949" y="621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Zone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4" name="Afgeronde rechthoek 23"/>
          <p:cNvSpPr/>
          <p:nvPr/>
        </p:nvSpPr>
        <p:spPr>
          <a:xfrm>
            <a:off x="3755601" y="578533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3" name="Afgeronde rechthoek 18"/>
          <p:cNvSpPr/>
          <p:nvPr/>
        </p:nvSpPr>
        <p:spPr>
          <a:xfrm>
            <a:off x="1685951" y="2528990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18"/>
          <p:cNvSpPr/>
          <p:nvPr/>
        </p:nvSpPr>
        <p:spPr>
          <a:xfrm>
            <a:off x="1685951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3" name="Afgeronde rechthoek 32"/>
          <p:cNvSpPr/>
          <p:nvPr/>
        </p:nvSpPr>
        <p:spPr>
          <a:xfrm>
            <a:off x="5825997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6" name="Gebogen verbindingslijn 35"/>
          <p:cNvCxnSpPr>
            <a:stCxn id="33" idx="0"/>
            <a:endCxn id="14" idx="2"/>
          </p:cNvCxnSpPr>
          <p:nvPr/>
        </p:nvCxnSpPr>
        <p:spPr>
          <a:xfrm rot="16200000" flipV="1">
            <a:off x="4475983" y="2393989"/>
            <a:ext cx="450005" cy="4140046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9"/>
          <p:cNvSpPr txBox="1"/>
          <p:nvPr/>
        </p:nvSpPr>
        <p:spPr>
          <a:xfrm>
            <a:off x="7266013" y="2528990"/>
            <a:ext cx="4500050" cy="1710019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accent1"/>
                </a:solidFill>
              </a:rPr>
              <a:t>The ZONE class </a:t>
            </a:r>
            <a:r>
              <a:rPr lang="nl-BE" sz="1600" dirty="0" err="1">
                <a:solidFill>
                  <a:schemeClr val="accent1"/>
                </a:solidFill>
              </a:rPr>
              <a:t>implements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DCS Zone </a:t>
            </a:r>
            <a:r>
              <a:rPr lang="nl-BE" sz="1600" dirty="0" err="1">
                <a:solidFill>
                  <a:schemeClr val="accent1"/>
                </a:solidFill>
              </a:rPr>
              <a:t>defined</a:t>
            </a:r>
            <a:r>
              <a:rPr lang="nl-BE" sz="1600" dirty="0">
                <a:solidFill>
                  <a:schemeClr val="accent1"/>
                </a:solidFill>
              </a:rPr>
              <a:t> in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Mission Editor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The ZONE_RADIUS is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base </a:t>
            </a:r>
            <a:r>
              <a:rPr lang="nl-BE" sz="1600" dirty="0" err="1">
                <a:solidFill>
                  <a:schemeClr val="accent1"/>
                </a:solidFill>
              </a:rPr>
              <a:t>for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all</a:t>
            </a:r>
            <a:r>
              <a:rPr lang="nl-BE" sz="1600" dirty="0">
                <a:solidFill>
                  <a:schemeClr val="accent1"/>
                </a:solidFill>
              </a:rPr>
              <a:t> RADIUS type zones.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The ZONE_POLYGON is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base </a:t>
            </a:r>
            <a:r>
              <a:rPr lang="nl-BE" sz="1600" dirty="0" err="1">
                <a:solidFill>
                  <a:schemeClr val="accent1"/>
                </a:solidFill>
              </a:rPr>
              <a:t>for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all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polygon</a:t>
            </a:r>
            <a:r>
              <a:rPr lang="nl-BE" sz="1600" dirty="0">
                <a:solidFill>
                  <a:schemeClr val="accent1"/>
                </a:solidFill>
              </a:rPr>
              <a:t> type zones.</a:t>
            </a:r>
          </a:p>
          <a:p>
            <a:endParaRPr lang="nl-BE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333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GROUPS </a:t>
            </a:r>
            <a:r>
              <a:rPr lang="nl-BE" dirty="0" err="1"/>
              <a:t>and</a:t>
            </a:r>
            <a:r>
              <a:rPr lang="nl-BE" dirty="0"/>
              <a:t> UNITS </a:t>
            </a:r>
            <a:r>
              <a:rPr lang="nl-BE" dirty="0" err="1"/>
              <a:t>use</a:t>
            </a:r>
            <a:r>
              <a:rPr lang="nl-BE" dirty="0"/>
              <a:t> zone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5510994" y="423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>
            <a:stCxn id="19" idx="0"/>
            <a:endCxn id="22" idx="2"/>
          </p:cNvCxnSpPr>
          <p:nvPr/>
        </p:nvCxnSpPr>
        <p:spPr>
          <a:xfrm flipV="1">
            <a:off x="5510994" y="5319021"/>
            <a:ext cx="0" cy="450004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bogen verbindingslijn 8"/>
          <p:cNvCxnSpPr>
            <a:stCxn id="24" idx="0"/>
            <a:endCxn id="22" idx="2"/>
          </p:cNvCxnSpPr>
          <p:nvPr/>
        </p:nvCxnSpPr>
        <p:spPr>
          <a:xfrm rot="16200000" flipV="1">
            <a:off x="6312660" y="4517355"/>
            <a:ext cx="466318" cy="206965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fgeronde rechthoek 18"/>
          <p:cNvSpPr/>
          <p:nvPr/>
        </p:nvSpPr>
        <p:spPr>
          <a:xfrm>
            <a:off x="4565983" y="576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3" name="Afgeronde rechthoek 31"/>
          <p:cNvSpPr/>
          <p:nvPr/>
        </p:nvSpPr>
        <p:spPr>
          <a:xfrm>
            <a:off x="4385981" y="621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Zone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4" name="Afgeronde rechthoek 23"/>
          <p:cNvSpPr/>
          <p:nvPr/>
        </p:nvSpPr>
        <p:spPr>
          <a:xfrm>
            <a:off x="6635633" y="578533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18"/>
          <p:cNvSpPr/>
          <p:nvPr/>
        </p:nvSpPr>
        <p:spPr>
          <a:xfrm>
            <a:off x="4565983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3" name="Afgeronde rechthoek 32"/>
          <p:cNvSpPr/>
          <p:nvPr/>
        </p:nvSpPr>
        <p:spPr>
          <a:xfrm>
            <a:off x="8706029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6" name="Gebogen verbindingslijn 35"/>
          <p:cNvCxnSpPr>
            <a:stCxn id="33" idx="0"/>
            <a:endCxn id="14" idx="2"/>
          </p:cNvCxnSpPr>
          <p:nvPr/>
        </p:nvCxnSpPr>
        <p:spPr>
          <a:xfrm rot="16200000" flipV="1">
            <a:off x="7356015" y="2393989"/>
            <a:ext cx="450005" cy="4140046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9"/>
          <p:cNvSpPr txBox="1"/>
          <p:nvPr/>
        </p:nvSpPr>
        <p:spPr>
          <a:xfrm>
            <a:off x="7446015" y="2168986"/>
            <a:ext cx="4500050" cy="990011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accent1"/>
                </a:solidFill>
              </a:rPr>
              <a:t>GROUP, UNIT </a:t>
            </a:r>
            <a:r>
              <a:rPr lang="nl-BE" sz="1600" dirty="0" err="1">
                <a:solidFill>
                  <a:schemeClr val="accent1"/>
                </a:solidFill>
              </a:rPr>
              <a:t>and</a:t>
            </a:r>
            <a:r>
              <a:rPr lang="nl-BE" sz="1600" dirty="0">
                <a:solidFill>
                  <a:schemeClr val="accent1"/>
                </a:solidFill>
              </a:rPr>
              <a:t> OTHER </a:t>
            </a:r>
            <a:r>
              <a:rPr lang="nl-BE" sz="1600" dirty="0" err="1">
                <a:solidFill>
                  <a:schemeClr val="accent1"/>
                </a:solidFill>
              </a:rPr>
              <a:t>future</a:t>
            </a:r>
            <a:r>
              <a:rPr lang="nl-BE" sz="1600" dirty="0">
                <a:solidFill>
                  <a:schemeClr val="accent1"/>
                </a:solidFill>
              </a:rPr>
              <a:t> classes </a:t>
            </a:r>
            <a:r>
              <a:rPr lang="nl-BE" sz="1600" dirty="0" err="1">
                <a:solidFill>
                  <a:schemeClr val="accent1"/>
                </a:solidFill>
              </a:rPr>
              <a:t>will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use</a:t>
            </a:r>
            <a:r>
              <a:rPr lang="nl-BE" sz="1600" dirty="0">
                <a:solidFill>
                  <a:schemeClr val="accent1"/>
                </a:solidFill>
              </a:rPr>
              <a:t> ZONE_BASE </a:t>
            </a:r>
            <a:r>
              <a:rPr lang="nl-BE" sz="1600" dirty="0" err="1">
                <a:solidFill>
                  <a:schemeClr val="accent1"/>
                </a:solidFill>
              </a:rPr>
              <a:t>derived</a:t>
            </a:r>
            <a:r>
              <a:rPr lang="nl-BE" sz="1600" dirty="0">
                <a:solidFill>
                  <a:schemeClr val="accent1"/>
                </a:solidFill>
              </a:rPr>
              <a:t> classes </a:t>
            </a:r>
            <a:r>
              <a:rPr lang="nl-BE" sz="1600" dirty="0" err="1">
                <a:solidFill>
                  <a:schemeClr val="accent1"/>
                </a:solidFill>
              </a:rPr>
              <a:t>to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validate</a:t>
            </a:r>
            <a:r>
              <a:rPr lang="nl-BE" sz="1600" dirty="0">
                <a:solidFill>
                  <a:schemeClr val="accent1"/>
                </a:solidFill>
              </a:rPr>
              <a:t> object </a:t>
            </a:r>
            <a:r>
              <a:rPr lang="nl-BE" sz="1600" dirty="0" err="1">
                <a:solidFill>
                  <a:schemeClr val="accent1"/>
                </a:solidFill>
              </a:rPr>
              <a:t>proximity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within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zone perimeters.</a:t>
            </a:r>
          </a:p>
        </p:txBody>
      </p:sp>
      <p:sp>
        <p:nvSpPr>
          <p:cNvPr id="17" name="Afgeronde rechthoek 18"/>
          <p:cNvSpPr/>
          <p:nvPr/>
        </p:nvSpPr>
        <p:spPr>
          <a:xfrm>
            <a:off x="1775952" y="279899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Afgeronde rechthoek 18"/>
          <p:cNvSpPr/>
          <p:nvPr/>
        </p:nvSpPr>
        <p:spPr>
          <a:xfrm>
            <a:off x="1775952" y="378900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Afgeronde rechthoek 18"/>
          <p:cNvSpPr/>
          <p:nvPr/>
        </p:nvSpPr>
        <p:spPr>
          <a:xfrm>
            <a:off x="1775952" y="477901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..OTHER..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" name="Rechte verbindingslijn 5"/>
          <p:cNvCxnSpPr>
            <a:stCxn id="25" idx="2"/>
          </p:cNvCxnSpPr>
          <p:nvPr/>
        </p:nvCxnSpPr>
        <p:spPr>
          <a:xfrm flipH="1">
            <a:off x="3665973" y="3068996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>
            <a:stCxn id="29" idx="2"/>
          </p:cNvCxnSpPr>
          <p:nvPr/>
        </p:nvCxnSpPr>
        <p:spPr>
          <a:xfrm flipH="1">
            <a:off x="3665973" y="4059007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>
            <a:stCxn id="31" idx="2"/>
          </p:cNvCxnSpPr>
          <p:nvPr/>
        </p:nvCxnSpPr>
        <p:spPr>
          <a:xfrm flipH="1">
            <a:off x="3665973" y="5049018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/>
          <p:cNvCxnSpPr>
            <a:stCxn id="29" idx="6"/>
            <a:endCxn id="14" idx="1"/>
          </p:cNvCxnSpPr>
          <p:nvPr/>
        </p:nvCxnSpPr>
        <p:spPr>
          <a:xfrm flipV="1">
            <a:off x="4025977" y="3924006"/>
            <a:ext cx="540006" cy="135001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/>
          <p:cNvCxnSpPr>
            <a:stCxn id="25" idx="6"/>
            <a:endCxn id="14" idx="1"/>
          </p:cNvCxnSpPr>
          <p:nvPr/>
        </p:nvCxnSpPr>
        <p:spPr>
          <a:xfrm>
            <a:off x="4025977" y="3068996"/>
            <a:ext cx="540006" cy="85501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>
            <a:stCxn id="31" idx="6"/>
            <a:endCxn id="14" idx="1"/>
          </p:cNvCxnSpPr>
          <p:nvPr/>
        </p:nvCxnSpPr>
        <p:spPr>
          <a:xfrm flipV="1">
            <a:off x="4025977" y="3924006"/>
            <a:ext cx="540006" cy="1125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7"/>
          <p:cNvSpPr/>
          <p:nvPr/>
        </p:nvSpPr>
        <p:spPr>
          <a:xfrm>
            <a:off x="3845975" y="2978995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7"/>
          <p:cNvSpPr/>
          <p:nvPr/>
        </p:nvSpPr>
        <p:spPr>
          <a:xfrm>
            <a:off x="3845975" y="3969006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7"/>
          <p:cNvSpPr/>
          <p:nvPr/>
        </p:nvSpPr>
        <p:spPr>
          <a:xfrm>
            <a:off x="3845975" y="4959017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fgeronde rechthoek 18"/>
          <p:cNvSpPr/>
          <p:nvPr/>
        </p:nvSpPr>
        <p:spPr>
          <a:xfrm>
            <a:off x="4565983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ZONE_BASE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96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/>
              <a:t>ZONE DECLARATION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err="1"/>
              <a:t>APIs</a:t>
            </a:r>
            <a:endParaRPr lang="nl-BE" dirty="0"/>
          </a:p>
          <a:p>
            <a:pPr algn="l"/>
            <a:r>
              <a:rPr lang="nl-BE" dirty="0" err="1"/>
              <a:t>Examples</a:t>
            </a:r>
            <a:endParaRPr lang="en-US" dirty="0"/>
          </a:p>
        </p:txBody>
      </p:sp>
      <p:cxnSp>
        <p:nvCxnSpPr>
          <p:cNvPr id="56" name="Straight Connector 27"/>
          <p:cNvCxnSpPr>
            <a:stCxn id="63" idx="0"/>
            <a:endCxn id="62" idx="2"/>
          </p:cNvCxnSpPr>
          <p:nvPr/>
        </p:nvCxnSpPr>
        <p:spPr>
          <a:xfrm flipV="1">
            <a:off x="6771008" y="4239009"/>
            <a:ext cx="0" cy="45000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27"/>
          <p:cNvCxnSpPr>
            <a:stCxn id="59" idx="0"/>
            <a:endCxn id="63" idx="2"/>
          </p:cNvCxnSpPr>
          <p:nvPr/>
        </p:nvCxnSpPr>
        <p:spPr>
          <a:xfrm flipV="1">
            <a:off x="6771008" y="5319021"/>
            <a:ext cx="0" cy="450004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bogen verbindingslijn 57"/>
          <p:cNvCxnSpPr>
            <a:stCxn id="61" idx="0"/>
            <a:endCxn id="63" idx="2"/>
          </p:cNvCxnSpPr>
          <p:nvPr/>
        </p:nvCxnSpPr>
        <p:spPr>
          <a:xfrm rot="16200000" flipV="1">
            <a:off x="7572674" y="4517355"/>
            <a:ext cx="466318" cy="206965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Afgeronde rechthoek 58"/>
          <p:cNvSpPr/>
          <p:nvPr/>
        </p:nvSpPr>
        <p:spPr>
          <a:xfrm>
            <a:off x="5825997" y="576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0" name="Afgeronde rechthoek 31"/>
          <p:cNvSpPr/>
          <p:nvPr/>
        </p:nvSpPr>
        <p:spPr>
          <a:xfrm>
            <a:off x="5645995" y="621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Zone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1" name="Afgeronde rechthoek 60"/>
          <p:cNvSpPr/>
          <p:nvPr/>
        </p:nvSpPr>
        <p:spPr>
          <a:xfrm>
            <a:off x="7895647" y="578533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ZONE_UNIT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2" name="Afgeronde rechthoek 18"/>
          <p:cNvSpPr/>
          <p:nvPr/>
        </p:nvSpPr>
        <p:spPr>
          <a:xfrm>
            <a:off x="5825997" y="360900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3" name="Afgeronde rechthoek 62"/>
          <p:cNvSpPr/>
          <p:nvPr/>
        </p:nvSpPr>
        <p:spPr>
          <a:xfrm>
            <a:off x="5825997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ZONE_RADIUS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4" name="Afgeronde rechthoek 63"/>
          <p:cNvSpPr/>
          <p:nvPr/>
        </p:nvSpPr>
        <p:spPr>
          <a:xfrm>
            <a:off x="9966043" y="468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ZONE_</a:t>
            </a:r>
          </a:p>
          <a:p>
            <a:pPr algn="ctr"/>
            <a:r>
              <a:rPr lang="nl-BE" b="1" dirty="0">
                <a:solidFill>
                  <a:schemeClr val="accent1"/>
                </a:solidFill>
              </a:rPr>
              <a:t>POLYGON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5" name="Gebogen verbindingslijn 64"/>
          <p:cNvCxnSpPr>
            <a:stCxn id="64" idx="0"/>
            <a:endCxn id="62" idx="2"/>
          </p:cNvCxnSpPr>
          <p:nvPr/>
        </p:nvCxnSpPr>
        <p:spPr>
          <a:xfrm rot="16200000" flipV="1">
            <a:off x="8616029" y="2393989"/>
            <a:ext cx="450005" cy="414004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Afgeronde rechthoek 18"/>
          <p:cNvSpPr/>
          <p:nvPr/>
        </p:nvSpPr>
        <p:spPr>
          <a:xfrm>
            <a:off x="2765963" y="3609002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GROUP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7" name="Afgeronde rechthoek 18"/>
          <p:cNvSpPr/>
          <p:nvPr/>
        </p:nvSpPr>
        <p:spPr>
          <a:xfrm>
            <a:off x="2765963" y="4419011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UNIT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8" name="Afgeronde rechthoek 18"/>
          <p:cNvSpPr/>
          <p:nvPr/>
        </p:nvSpPr>
        <p:spPr>
          <a:xfrm>
            <a:off x="2765963" y="5229020"/>
            <a:ext cx="1890021" cy="630007"/>
          </a:xfrm>
          <a:prstGeom prst="roundRect">
            <a:avLst>
              <a:gd name="adj" fmla="val 9328"/>
            </a:avLst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bg1">
                    <a:lumMod val="85000"/>
                  </a:schemeClr>
                </a:solidFill>
              </a:rPr>
              <a:t>CLIENT</a:t>
            </a:r>
            <a:endParaRPr lang="en-US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9" name="Oval 7"/>
          <p:cNvSpPr/>
          <p:nvPr/>
        </p:nvSpPr>
        <p:spPr>
          <a:xfrm>
            <a:off x="4835986" y="3789004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0" name="Rechte verbindingslijn 69"/>
          <p:cNvCxnSpPr>
            <a:stCxn id="69" idx="2"/>
          </p:cNvCxnSpPr>
          <p:nvPr/>
        </p:nvCxnSpPr>
        <p:spPr>
          <a:xfrm flipH="1">
            <a:off x="4655984" y="3879005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"/>
          <p:cNvSpPr/>
          <p:nvPr/>
        </p:nvSpPr>
        <p:spPr>
          <a:xfrm>
            <a:off x="4835986" y="4599013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2" name="Rechte verbindingslijn 71"/>
          <p:cNvCxnSpPr>
            <a:stCxn id="71" idx="2"/>
          </p:cNvCxnSpPr>
          <p:nvPr/>
        </p:nvCxnSpPr>
        <p:spPr>
          <a:xfrm flipH="1">
            <a:off x="4655984" y="4689014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 7"/>
          <p:cNvSpPr/>
          <p:nvPr/>
        </p:nvSpPr>
        <p:spPr>
          <a:xfrm>
            <a:off x="4835986" y="5409022"/>
            <a:ext cx="180002" cy="18000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74" name="Rechte verbindingslijn 73"/>
          <p:cNvCxnSpPr>
            <a:stCxn id="73" idx="2"/>
          </p:cNvCxnSpPr>
          <p:nvPr/>
        </p:nvCxnSpPr>
        <p:spPr>
          <a:xfrm flipH="1">
            <a:off x="4655984" y="5499023"/>
            <a:ext cx="180002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>
            <a:stCxn id="69" idx="6"/>
            <a:endCxn id="62" idx="1"/>
          </p:cNvCxnSpPr>
          <p:nvPr/>
        </p:nvCxnSpPr>
        <p:spPr>
          <a:xfrm>
            <a:off x="5015988" y="3879005"/>
            <a:ext cx="810009" cy="45001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75"/>
          <p:cNvCxnSpPr>
            <a:stCxn id="71" idx="6"/>
            <a:endCxn id="62" idx="1"/>
          </p:cNvCxnSpPr>
          <p:nvPr/>
        </p:nvCxnSpPr>
        <p:spPr>
          <a:xfrm flipV="1">
            <a:off x="5015988" y="3924006"/>
            <a:ext cx="810009" cy="765008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>
            <a:stCxn id="73" idx="6"/>
            <a:endCxn id="62" idx="1"/>
          </p:cNvCxnSpPr>
          <p:nvPr/>
        </p:nvCxnSpPr>
        <p:spPr>
          <a:xfrm flipV="1">
            <a:off x="5015988" y="3924006"/>
            <a:ext cx="810009" cy="157501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673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DECLARE a RADIUS ZONE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0"/>
            <a:ext cx="9784080" cy="2698919"/>
          </a:xfrm>
        </p:spPr>
        <p:txBody>
          <a:bodyPr anchor="ctr">
            <a:normAutofit/>
          </a:bodyPr>
          <a:lstStyle/>
          <a:p>
            <a:r>
              <a:rPr lang="nl-BE" dirty="0"/>
              <a:t>The </a:t>
            </a:r>
            <a:r>
              <a:rPr lang="nl-BE" b="1" dirty="0" err="1"/>
              <a:t>RadiusZone</a:t>
            </a:r>
            <a:r>
              <a:rPr lang="nl-BE" dirty="0"/>
              <a:t> object is </a:t>
            </a:r>
            <a:r>
              <a:rPr lang="nl-BE" dirty="0" err="1"/>
              <a:t>declared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ZONE_RADIUS class New() </a:t>
            </a:r>
            <a:r>
              <a:rPr lang="nl-BE" dirty="0" err="1"/>
              <a:t>constructor</a:t>
            </a:r>
            <a:r>
              <a:rPr lang="nl-BE" dirty="0"/>
              <a:t>.</a:t>
            </a:r>
          </a:p>
          <a:p>
            <a:r>
              <a:rPr lang="nl-BE" dirty="0"/>
              <a:t>The New() </a:t>
            </a:r>
            <a:r>
              <a:rPr lang="nl-BE" dirty="0" err="1"/>
              <a:t>constructor</a:t>
            </a:r>
            <a:r>
              <a:rPr lang="nl-BE" dirty="0"/>
              <a:t> takes 3 parameters: </a:t>
            </a:r>
          </a:p>
          <a:p>
            <a:pPr lvl="1"/>
            <a:r>
              <a:rPr lang="nl-BE" dirty="0"/>
              <a:t>A free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choose</a:t>
            </a:r>
            <a:r>
              <a:rPr lang="nl-BE" dirty="0"/>
              <a:t> name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lvl="1"/>
            <a:r>
              <a:rPr lang="nl-BE" dirty="0"/>
              <a:t>A #Vec2 </a:t>
            </a:r>
            <a:r>
              <a:rPr lang="nl-BE" dirty="0" err="1"/>
              <a:t>table</a:t>
            </a:r>
            <a:r>
              <a:rPr lang="nl-BE" dirty="0"/>
              <a:t> </a:t>
            </a:r>
            <a:r>
              <a:rPr lang="nl-BE" dirty="0" err="1"/>
              <a:t>consisting</a:t>
            </a:r>
            <a:r>
              <a:rPr lang="nl-BE" dirty="0"/>
              <a:t> of </a:t>
            </a:r>
            <a:r>
              <a:rPr lang="nl-BE" dirty="0" err="1"/>
              <a:t>an</a:t>
            </a:r>
            <a:r>
              <a:rPr lang="nl-BE" dirty="0"/>
              <a:t> x </a:t>
            </a:r>
            <a:r>
              <a:rPr lang="nl-BE" dirty="0" err="1"/>
              <a:t>and</a:t>
            </a:r>
            <a:r>
              <a:rPr lang="nl-BE" dirty="0"/>
              <a:t> y </a:t>
            </a:r>
            <a:r>
              <a:rPr lang="nl-BE" dirty="0" err="1"/>
              <a:t>coordinate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A radius </a:t>
            </a:r>
            <a:r>
              <a:rPr lang="nl-BE" dirty="0" err="1"/>
              <a:t>consisting</a:t>
            </a:r>
            <a:r>
              <a:rPr lang="nl-BE" dirty="0"/>
              <a:t> of a </a:t>
            </a:r>
            <a:r>
              <a:rPr lang="nl-BE" dirty="0" err="1"/>
              <a:t>distance</a:t>
            </a:r>
            <a:r>
              <a:rPr lang="nl-BE" dirty="0"/>
              <a:t> in meters.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26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PointVec2 = { x = #</a:t>
            </a:r>
            <a:r>
              <a:rPr lang="nl-BE" sz="2400" b="1" dirty="0" err="1"/>
              <a:t>number</a:t>
            </a:r>
            <a:r>
              <a:rPr lang="nl-BE" sz="2400" b="1" dirty="0"/>
              <a:t> , y = #</a:t>
            </a:r>
            <a:r>
              <a:rPr lang="nl-BE" sz="2400" b="1" dirty="0" err="1"/>
              <a:t>number</a:t>
            </a:r>
            <a:r>
              <a:rPr lang="nl-BE" sz="2400" b="1" dirty="0"/>
              <a:t> }</a:t>
            </a:r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Radius = #</a:t>
            </a:r>
            <a:r>
              <a:rPr lang="nl-BE" sz="2400" b="1" dirty="0" err="1"/>
              <a:t>number</a:t>
            </a:r>
            <a:endParaRPr lang="nl-BE" sz="2400" b="1" dirty="0"/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RadiusZone</a:t>
            </a:r>
            <a:r>
              <a:rPr lang="nl-BE" sz="2400" b="1" dirty="0"/>
              <a:t> = </a:t>
            </a:r>
            <a:r>
              <a:rPr lang="nl-BE" sz="2400" b="1" dirty="0" err="1"/>
              <a:t>ZONE_RADIUS:New</a:t>
            </a:r>
            <a:r>
              <a:rPr lang="nl-BE" sz="2400" b="1" dirty="0"/>
              <a:t>( “Zone Name”, PointVec2, Radius )</a:t>
            </a:r>
          </a:p>
        </p:txBody>
      </p:sp>
    </p:spTree>
    <p:extLst>
      <p:ext uri="{BB962C8B-B14F-4D97-AF65-F5344CB8AC3E}">
        <p14:creationId xmlns:p14="http://schemas.microsoft.com/office/powerpoint/2010/main" val="2728576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DECLARE a ZONE as </a:t>
            </a:r>
            <a:r>
              <a:rPr lang="nl-BE" dirty="0" err="1"/>
              <a:t>defined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editor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0"/>
            <a:ext cx="9784080" cy="2698919"/>
          </a:xfrm>
        </p:spPr>
        <p:txBody>
          <a:bodyPr anchor="ctr">
            <a:normAutofit/>
          </a:bodyPr>
          <a:lstStyle/>
          <a:p>
            <a:r>
              <a:rPr lang="nl-BE" dirty="0"/>
              <a:t>A ZONE class </a:t>
            </a:r>
            <a:r>
              <a:rPr lang="nl-BE" dirty="0" err="1"/>
              <a:t>defines</a:t>
            </a:r>
            <a:r>
              <a:rPr lang="nl-BE" dirty="0"/>
              <a:t> a zone as setup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Editor </a:t>
            </a:r>
            <a:r>
              <a:rPr lang="nl-BE" dirty="0" err="1"/>
              <a:t>using</a:t>
            </a:r>
            <a:r>
              <a:rPr lang="nl-BE" dirty="0"/>
              <a:t> a zone tool.</a:t>
            </a:r>
          </a:p>
          <a:p>
            <a:r>
              <a:rPr lang="nl-BE" dirty="0"/>
              <a:t>The </a:t>
            </a:r>
            <a:r>
              <a:rPr lang="nl-BE" b="1" dirty="0"/>
              <a:t>Zone</a:t>
            </a:r>
            <a:r>
              <a:rPr lang="nl-BE" dirty="0"/>
              <a:t> object is </a:t>
            </a:r>
            <a:r>
              <a:rPr lang="nl-BE" dirty="0" err="1"/>
              <a:t>declared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class New() </a:t>
            </a:r>
            <a:r>
              <a:rPr lang="nl-BE" dirty="0" err="1"/>
              <a:t>constructor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takes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properties</a:t>
            </a:r>
            <a:r>
              <a:rPr lang="nl-BE" dirty="0"/>
              <a:t> (like </a:t>
            </a:r>
            <a:r>
              <a:rPr lang="nl-BE" dirty="0" err="1"/>
              <a:t>location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radius)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tool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Mission.</a:t>
            </a:r>
          </a:p>
          <a:p>
            <a:r>
              <a:rPr lang="nl-BE" dirty="0"/>
              <a:t>The New() </a:t>
            </a:r>
            <a:r>
              <a:rPr lang="nl-BE" dirty="0" err="1"/>
              <a:t>constructor</a:t>
            </a:r>
            <a:r>
              <a:rPr lang="nl-BE" dirty="0"/>
              <a:t> takes 1 parameter: </a:t>
            </a:r>
          </a:p>
          <a:p>
            <a:pPr lvl="1"/>
            <a:r>
              <a:rPr lang="nl-BE" dirty="0"/>
              <a:t>The name of </a:t>
            </a:r>
            <a:r>
              <a:rPr lang="nl-BE" dirty="0" err="1"/>
              <a:t>the</a:t>
            </a:r>
            <a:r>
              <a:rPr lang="nl-BE" dirty="0"/>
              <a:t> zone as </a:t>
            </a:r>
            <a:r>
              <a:rPr lang="nl-BE" dirty="0" err="1"/>
              <a:t>defined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Mission Editor.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26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Zone = </a:t>
            </a:r>
            <a:r>
              <a:rPr lang="nl-BE" sz="2400" b="1" dirty="0" err="1"/>
              <a:t>ZONE:New</a:t>
            </a:r>
            <a:r>
              <a:rPr lang="nl-BE" sz="2400" b="1" dirty="0"/>
              <a:t>( “Zone Name” )</a:t>
            </a:r>
          </a:p>
        </p:txBody>
      </p:sp>
    </p:spTree>
    <p:extLst>
      <p:ext uri="{BB962C8B-B14F-4D97-AF65-F5344CB8AC3E}">
        <p14:creationId xmlns:p14="http://schemas.microsoft.com/office/powerpoint/2010/main" val="324952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DECLARE a ZONE_UNIT, a zone </a:t>
            </a:r>
            <a:r>
              <a:rPr lang="nl-BE" dirty="0" err="1"/>
              <a:t>around</a:t>
            </a:r>
            <a:r>
              <a:rPr lang="nl-BE" dirty="0"/>
              <a:t> a </a:t>
            </a:r>
            <a:r>
              <a:rPr lang="nl-BE" dirty="0" err="1"/>
              <a:t>moving</a:t>
            </a:r>
            <a:r>
              <a:rPr lang="nl-BE" dirty="0"/>
              <a:t> unit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0"/>
            <a:ext cx="9784080" cy="2698919"/>
          </a:xfrm>
        </p:spPr>
        <p:txBody>
          <a:bodyPr anchor="ctr">
            <a:normAutofit/>
          </a:bodyPr>
          <a:lstStyle/>
          <a:p>
            <a:r>
              <a:rPr lang="nl-BE" dirty="0"/>
              <a:t>A ZONE_UNIT class </a:t>
            </a:r>
            <a:r>
              <a:rPr lang="nl-BE" dirty="0" err="1"/>
              <a:t>defines</a:t>
            </a:r>
            <a:r>
              <a:rPr lang="nl-BE" dirty="0"/>
              <a:t> a </a:t>
            </a:r>
            <a:r>
              <a:rPr lang="nl-BE" dirty="0" err="1"/>
              <a:t>moving</a:t>
            </a:r>
            <a:r>
              <a:rPr lang="nl-BE" dirty="0"/>
              <a:t> zone </a:t>
            </a:r>
            <a:r>
              <a:rPr lang="nl-BE" dirty="0" err="1"/>
              <a:t>around</a:t>
            </a:r>
            <a:r>
              <a:rPr lang="nl-BE" dirty="0"/>
              <a:t> a unit (</a:t>
            </a:r>
            <a:r>
              <a:rPr lang="nl-BE" dirty="0" err="1"/>
              <a:t>if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).</a:t>
            </a:r>
          </a:p>
          <a:p>
            <a:r>
              <a:rPr lang="nl-BE" dirty="0"/>
              <a:t>The </a:t>
            </a:r>
            <a:r>
              <a:rPr lang="nl-BE" b="1" dirty="0" err="1"/>
              <a:t>UnitZone</a:t>
            </a:r>
            <a:r>
              <a:rPr lang="nl-BE" dirty="0"/>
              <a:t> object is </a:t>
            </a:r>
            <a:r>
              <a:rPr lang="nl-BE" dirty="0" err="1"/>
              <a:t>declared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class New() </a:t>
            </a:r>
            <a:r>
              <a:rPr lang="nl-BE" dirty="0" err="1"/>
              <a:t>constructor</a:t>
            </a:r>
            <a:r>
              <a:rPr lang="nl-BE" dirty="0"/>
              <a:t>.</a:t>
            </a:r>
          </a:p>
          <a:p>
            <a:r>
              <a:rPr lang="nl-BE" dirty="0"/>
              <a:t>The New() </a:t>
            </a:r>
            <a:r>
              <a:rPr lang="nl-BE" dirty="0" err="1"/>
              <a:t>constructor</a:t>
            </a:r>
            <a:r>
              <a:rPr lang="nl-BE" dirty="0"/>
              <a:t> takes 3 parameters: </a:t>
            </a:r>
          </a:p>
          <a:p>
            <a:pPr lvl="1"/>
            <a:r>
              <a:rPr lang="nl-BE" dirty="0"/>
              <a:t>A free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choose</a:t>
            </a:r>
            <a:r>
              <a:rPr lang="nl-BE" dirty="0"/>
              <a:t> name of </a:t>
            </a:r>
            <a:r>
              <a:rPr lang="nl-BE" dirty="0" err="1"/>
              <a:t>the</a:t>
            </a:r>
            <a:r>
              <a:rPr lang="nl-BE" dirty="0"/>
              <a:t> zone.</a:t>
            </a:r>
          </a:p>
          <a:p>
            <a:pPr lvl="1"/>
            <a:r>
              <a:rPr lang="nl-BE" dirty="0"/>
              <a:t>A UNIT object (in </a:t>
            </a:r>
            <a:r>
              <a:rPr lang="nl-BE" dirty="0" err="1"/>
              <a:t>this</a:t>
            </a:r>
            <a:r>
              <a:rPr lang="nl-BE" dirty="0"/>
              <a:t> case </a:t>
            </a:r>
            <a:r>
              <a:rPr lang="nl-BE" b="1" dirty="0"/>
              <a:t>Unit</a:t>
            </a:r>
            <a:r>
              <a:rPr lang="nl-BE" dirty="0"/>
              <a:t>).</a:t>
            </a:r>
          </a:p>
          <a:p>
            <a:pPr lvl="1"/>
            <a:r>
              <a:rPr lang="nl-BE" dirty="0"/>
              <a:t>A radius </a:t>
            </a:r>
            <a:r>
              <a:rPr lang="nl-BE" dirty="0" err="1"/>
              <a:t>consisting</a:t>
            </a:r>
            <a:r>
              <a:rPr lang="nl-BE" dirty="0"/>
              <a:t> of a </a:t>
            </a:r>
            <a:r>
              <a:rPr lang="nl-BE" dirty="0" err="1"/>
              <a:t>distance</a:t>
            </a:r>
            <a:r>
              <a:rPr lang="nl-BE" dirty="0"/>
              <a:t> in meters.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5"/>
            <a:ext cx="10620117" cy="126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Unit = </a:t>
            </a:r>
            <a:r>
              <a:rPr lang="nl-BE" sz="2400" b="1" dirty="0" err="1"/>
              <a:t>UNIT:FindByName</a:t>
            </a:r>
            <a:r>
              <a:rPr lang="nl-BE" sz="2400" b="1" dirty="0"/>
              <a:t>( “Unit Name” )</a:t>
            </a:r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Radius = #</a:t>
            </a:r>
            <a:r>
              <a:rPr lang="nl-BE" sz="2400" b="1" dirty="0" err="1"/>
              <a:t>number</a:t>
            </a:r>
            <a:endParaRPr lang="nl-BE" sz="2400" b="1" dirty="0"/>
          </a:p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UnitZone</a:t>
            </a:r>
            <a:r>
              <a:rPr lang="nl-BE" sz="2400" b="1" dirty="0"/>
              <a:t> = </a:t>
            </a:r>
            <a:r>
              <a:rPr lang="nl-BE" sz="2400" b="1" dirty="0" err="1"/>
              <a:t>ZONE_UNIT:New</a:t>
            </a:r>
            <a:r>
              <a:rPr lang="nl-BE" sz="2400" b="1" dirty="0"/>
              <a:t>( “Zone Name”, Unit, Radius )</a:t>
            </a:r>
          </a:p>
        </p:txBody>
      </p:sp>
    </p:spTree>
    <p:extLst>
      <p:ext uri="{BB962C8B-B14F-4D97-AF65-F5344CB8AC3E}">
        <p14:creationId xmlns:p14="http://schemas.microsoft.com/office/powerpoint/2010/main" val="3215017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DCS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004274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28575"/>
      </a:spPr>
      <a:bodyPr wrap="square" rtlCol="0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1254</TotalTime>
  <Words>1417</Words>
  <Application>Microsoft Office PowerPoint</Application>
  <PresentationFormat>Breedbeeld</PresentationFormat>
  <Paragraphs>200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Corbel</vt:lpstr>
      <vt:lpstr>Wingdings</vt:lpstr>
      <vt:lpstr>Gestreept</vt:lpstr>
      <vt:lpstr>Dcs world mission Development with moose</vt:lpstr>
      <vt:lpstr>WHY MOOSE?</vt:lpstr>
      <vt:lpstr>ZONE CLASSES</vt:lpstr>
      <vt:lpstr>ZONE CLASSES</vt:lpstr>
      <vt:lpstr>GROUPS and UNITS use zone classes</vt:lpstr>
      <vt:lpstr>ZONE DECLARATION</vt:lpstr>
      <vt:lpstr>DECLARE a RADIUS ZONE</vt:lpstr>
      <vt:lpstr>DECLARE a ZONE as defined within the mission editor</vt:lpstr>
      <vt:lpstr>DECLARE a ZONE_UNIT, a zone around a moving unit</vt:lpstr>
      <vt:lpstr>DECLARE a POLYGON ZONE</vt:lpstr>
      <vt:lpstr>ZONE validation</vt:lpstr>
      <vt:lpstr>Validate group presence in a zone</vt:lpstr>
      <vt:lpstr>Validate UNIT (&amp; CLIENT) presence in a zone</vt:lpstr>
      <vt:lpstr>Validate zone presence through a location or a point</vt:lpstr>
      <vt:lpstr>Some other APIs</vt:lpstr>
      <vt:lpstr>Some other useful apis</vt:lpstr>
      <vt:lpstr>consult the online documentation</vt:lpstr>
      <vt:lpstr>Training missions</vt:lpstr>
      <vt:lpstr>HOPE YOU FOUND THIS INTERESTING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75</cp:revision>
  <dcterms:created xsi:type="dcterms:W3CDTF">2016-04-14T07:37:30Z</dcterms:created>
  <dcterms:modified xsi:type="dcterms:W3CDTF">2016-06-06T11:42:50Z</dcterms:modified>
</cp:coreProperties>
</file>